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sldIdLst>
    <p:sldId id="273" r:id="rId3"/>
    <p:sldId id="2146847054" r:id="rId4"/>
    <p:sldId id="258" r:id="rId5"/>
    <p:sldId id="259" r:id="rId6"/>
    <p:sldId id="2146847055" r:id="rId7"/>
    <p:sldId id="2146847058" r:id="rId8"/>
    <p:sldId id="2146847059" r:id="rId9"/>
    <p:sldId id="2146847057" r:id="rId10"/>
    <p:sldId id="261" r:id="rId11"/>
    <p:sldId id="2146847060" r:id="rId12"/>
    <p:sldId id="2146847061" r:id="rId13"/>
    <p:sldId id="263" r:id="rId14"/>
    <p:sldId id="264" r:id="rId15"/>
    <p:sldId id="265" r:id="rId16"/>
    <p:sldId id="266" r:id="rId17"/>
    <p:sldId id="2146847062" r:id="rId18"/>
    <p:sldId id="2146847063" r:id="rId19"/>
    <p:sldId id="2146847064" r:id="rId20"/>
    <p:sldId id="271" r:id="rId21"/>
  </p:sldIdLst>
  <p:sldSz cx="18288000" cy="10287000"/>
  <p:notesSz cx="6858000" cy="9144000"/>
  <p:embeddedFontLst>
    <p:embeddedFont>
      <p:font typeface="Zen Maru Gothic" panose="020B0604020202020204" charset="-128"/>
      <p:regular r:id="rId22"/>
    </p:embeddedFont>
    <p:embeddedFont>
      <p:font typeface="Arial Bold" panose="020B0704020202020204" pitchFamily="34" charset="0"/>
      <p:regular r:id="rId23"/>
      <p:bold r:id="rId24"/>
    </p:embeddedFont>
    <p:embeddedFont>
      <p:font typeface="Franklin Gothic Book" panose="020B0503020102020204" pitchFamily="34" charset="0"/>
      <p:regular r:id="rId25"/>
      <p:italic r:id="rId26"/>
    </p:embeddedFont>
    <p:embeddedFont>
      <p:font typeface="Franklin Gothic Demi" panose="020B0703020102020204" pitchFamily="34" charset="0"/>
      <p:regular r:id="rId27"/>
      <p:italic r:id="rId28"/>
    </p:embeddedFont>
    <p:embeddedFont>
      <p:font typeface="Wingdings 2" panose="05020102010507070707" pitchFamily="18" charset="2"/>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37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an Verma" userId="39aab463681c9a84" providerId="LiveId" clId="{F31A5E66-834E-4491-BA8F-4820C1AF745A}"/>
    <pc:docChg chg="modSld">
      <pc:chgData name="Karan Verma" userId="39aab463681c9a84" providerId="LiveId" clId="{F31A5E66-834E-4491-BA8F-4820C1AF745A}" dt="2025-08-03T20:36:53.800" v="1" actId="1076"/>
      <pc:docMkLst>
        <pc:docMk/>
      </pc:docMkLst>
      <pc:sldChg chg="modSp mod">
        <pc:chgData name="Karan Verma" userId="39aab463681c9a84" providerId="LiveId" clId="{F31A5E66-834E-4491-BA8F-4820C1AF745A}" dt="2025-08-03T20:36:53.800" v="1" actId="1076"/>
        <pc:sldMkLst>
          <pc:docMk/>
          <pc:sldMk cId="393587078" sldId="273"/>
        </pc:sldMkLst>
        <pc:spChg chg="mod">
          <ac:chgData name="Karan Verma" userId="39aab463681c9a84" providerId="LiveId" clId="{F31A5E66-834E-4491-BA8F-4820C1AF745A}" dt="2025-08-03T20:36:53.800" v="1" actId="1076"/>
          <ac:spMkLst>
            <pc:docMk/>
            <pc:sldMk cId="393587078" sldId="273"/>
            <ac:spMk id="4"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669801" y="4628647"/>
            <a:ext cx="16948398" cy="5007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71787" y="1530647"/>
            <a:ext cx="16490324" cy="2212520"/>
          </a:xfrm>
          <a:effectLst/>
        </p:spPr>
        <p:txBody>
          <a:bodyPr anchor="b">
            <a:normAutofit/>
          </a:bodyPr>
          <a:lstStyle>
            <a:lvl1pPr>
              <a:defRPr sz="54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871791" y="3743168"/>
            <a:ext cx="16490319" cy="885482"/>
          </a:xfrm>
        </p:spPr>
        <p:txBody>
          <a:bodyPr anchor="t">
            <a:normAutofit/>
          </a:bodyPr>
          <a:lstStyle>
            <a:lvl1pPr marL="0" indent="0" algn="l">
              <a:buNone/>
              <a:defRPr sz="2400" cap="all">
                <a:solidFill>
                  <a:schemeClr val="accent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8/4/2025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871788" y="9635872"/>
            <a:ext cx="10375815" cy="547688"/>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908043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71788" y="1053234"/>
            <a:ext cx="16544424" cy="795444"/>
          </a:xfrm>
        </p:spPr>
        <p:txBody>
          <a:bodyPr/>
          <a:lstStyle/>
          <a:p>
            <a:r>
              <a:rPr lang="en-US"/>
              <a:t>Click to edit Master title style</a:t>
            </a:r>
          </a:p>
        </p:txBody>
      </p:sp>
      <p:sp>
        <p:nvSpPr>
          <p:cNvPr id="3" name="Content Placeholder 2"/>
          <p:cNvSpPr>
            <a:spLocks noGrp="1"/>
          </p:cNvSpPr>
          <p:nvPr>
            <p:ph idx="1"/>
          </p:nvPr>
        </p:nvSpPr>
        <p:spPr>
          <a:xfrm>
            <a:off x="871789" y="1953039"/>
            <a:ext cx="16544423" cy="70099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8/4/2025</a:t>
            </a:fld>
            <a:endParaRPr lang="en-US"/>
          </a:p>
        </p:txBody>
      </p:sp>
    </p:spTree>
    <p:extLst>
      <p:ext uri="{BB962C8B-B14F-4D97-AF65-F5344CB8AC3E}">
        <p14:creationId xmlns:p14="http://schemas.microsoft.com/office/powerpoint/2010/main" val="382038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671726" y="7712962"/>
            <a:ext cx="16936290" cy="188824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71790" y="3590926"/>
            <a:ext cx="16544423" cy="3221201"/>
          </a:xfrm>
        </p:spPr>
        <p:txBody>
          <a:bodyPr anchor="b">
            <a:normAutofit/>
          </a:bodyPr>
          <a:lstStyle>
            <a:lvl1pPr algn="l">
              <a:defRPr sz="54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871789" y="6812126"/>
            <a:ext cx="16544423" cy="900834"/>
          </a:xfrm>
        </p:spPr>
        <p:txBody>
          <a:bodyPr anchor="t">
            <a:normAutofit/>
          </a:bodyPr>
          <a:lstStyle>
            <a:lvl1pPr marL="0" indent="0" algn="l">
              <a:buNone/>
              <a:defRPr sz="2700" cap="all">
                <a:solidFill>
                  <a:schemeClr val="accent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8/4/2025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871788" y="9635872"/>
            <a:ext cx="10375815" cy="547688"/>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37577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71790" y="1094488"/>
            <a:ext cx="16544424" cy="739283"/>
          </a:xfrm>
        </p:spPr>
        <p:txBody>
          <a:bodyPr/>
          <a:lstStyle/>
          <a:p>
            <a:r>
              <a:rPr lang="en-US"/>
              <a:t>Click to edit Master title style</a:t>
            </a:r>
          </a:p>
        </p:txBody>
      </p:sp>
      <p:sp>
        <p:nvSpPr>
          <p:cNvPr id="3" name="Content Placeholder 2"/>
          <p:cNvSpPr>
            <a:spLocks noGrp="1"/>
          </p:cNvSpPr>
          <p:nvPr>
            <p:ph sz="half" idx="1"/>
          </p:nvPr>
        </p:nvSpPr>
        <p:spPr>
          <a:xfrm>
            <a:off x="871790" y="2087218"/>
            <a:ext cx="7792151" cy="670435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624059" y="2087218"/>
            <a:ext cx="7792154" cy="670435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8/4/2025</a:t>
            </a:fld>
            <a:endParaRPr lang="en-US"/>
          </a:p>
        </p:txBody>
      </p:sp>
      <p:sp>
        <p:nvSpPr>
          <p:cNvPr id="6" name="Footer Placeholder 5"/>
          <p:cNvSpPr>
            <a:spLocks noGrp="1"/>
          </p:cNvSpPr>
          <p:nvPr>
            <p:ph type="ftr" sz="quarter" idx="11"/>
          </p:nvPr>
        </p:nvSpPr>
        <p:spPr>
          <a:xfrm>
            <a:off x="871788" y="9635872"/>
            <a:ext cx="10375815" cy="547688"/>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04840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871790" y="1094487"/>
            <a:ext cx="16544424" cy="1482498"/>
          </a:xfrm>
        </p:spPr>
        <p:txBody>
          <a:bodyPr/>
          <a:lstStyle/>
          <a:p>
            <a:r>
              <a:rPr lang="en-US"/>
              <a:t>Click to edit Master title style</a:t>
            </a:r>
          </a:p>
        </p:txBody>
      </p:sp>
      <p:sp>
        <p:nvSpPr>
          <p:cNvPr id="3" name="Text Placeholder 2"/>
          <p:cNvSpPr>
            <a:spLocks noGrp="1"/>
          </p:cNvSpPr>
          <p:nvPr>
            <p:ph type="body" idx="1"/>
          </p:nvPr>
        </p:nvSpPr>
        <p:spPr>
          <a:xfrm>
            <a:off x="871787" y="3376337"/>
            <a:ext cx="7792154" cy="836676"/>
          </a:xfrm>
        </p:spPr>
        <p:txBody>
          <a:bodyPr anchor="ctr">
            <a:noAutofit/>
          </a:bodyPr>
          <a:lstStyle>
            <a:lvl1pPr marL="0" indent="0">
              <a:buNone/>
              <a:defRPr sz="3000" b="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871791" y="4389079"/>
            <a:ext cx="7792149" cy="44024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624059" y="3376339"/>
            <a:ext cx="7792155" cy="830060"/>
          </a:xfrm>
        </p:spPr>
        <p:txBody>
          <a:bodyPr anchor="ctr">
            <a:noAutofit/>
          </a:bodyPr>
          <a:lstStyle>
            <a:lvl1pPr marL="0" marR="0" indent="0" algn="l" defTabSz="685800" rtl="0" eaLnBrk="1" fontAlgn="auto" latinLnBrk="0" hangingPunct="1">
              <a:lnSpc>
                <a:spcPct val="100000"/>
              </a:lnSpc>
              <a:spcBef>
                <a:spcPct val="20000"/>
              </a:spcBef>
              <a:spcAft>
                <a:spcPts val="900"/>
              </a:spcAft>
              <a:buClr>
                <a:schemeClr val="accent1"/>
              </a:buClr>
              <a:buSzPct val="92000"/>
              <a:buFont typeface="Wingdings 2" panose="05020102010507070707" pitchFamily="18" charset="2"/>
              <a:buNone/>
              <a:tabLst/>
              <a:defRPr sz="3000" b="0">
                <a:solidFill>
                  <a:schemeClr val="tx1">
                    <a:lumMod val="75000"/>
                    <a:lumOff val="2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marL="0" marR="0" lvl="0" indent="0" algn="l" defTabSz="685800" rtl="0" eaLnBrk="1" fontAlgn="auto" latinLnBrk="0" hangingPunct="1">
              <a:lnSpc>
                <a:spcPct val="100000"/>
              </a:lnSpc>
              <a:spcBef>
                <a:spcPct val="20000"/>
              </a:spcBef>
              <a:spcAft>
                <a:spcPts val="9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9624056" y="4389079"/>
            <a:ext cx="7792157" cy="44024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8/4/2025</a:t>
            </a:fld>
            <a:endParaRPr lang="en-US"/>
          </a:p>
        </p:txBody>
      </p:sp>
      <p:sp>
        <p:nvSpPr>
          <p:cNvPr id="8" name="Footer Placeholder 7"/>
          <p:cNvSpPr>
            <a:spLocks noGrp="1"/>
          </p:cNvSpPr>
          <p:nvPr>
            <p:ph type="ftr" sz="quarter" idx="11"/>
          </p:nvPr>
        </p:nvSpPr>
        <p:spPr>
          <a:xfrm>
            <a:off x="871788" y="9635872"/>
            <a:ext cx="10375815" cy="547688"/>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544274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863841" y="1094487"/>
            <a:ext cx="16544424" cy="888369"/>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8/4/2025</a:t>
            </a:fld>
            <a:endParaRPr lang="en-US"/>
          </a:p>
        </p:txBody>
      </p:sp>
      <p:sp>
        <p:nvSpPr>
          <p:cNvPr id="4" name="Footer Placeholder 3"/>
          <p:cNvSpPr>
            <a:spLocks noGrp="1"/>
          </p:cNvSpPr>
          <p:nvPr>
            <p:ph type="ftr" sz="quarter" idx="11"/>
          </p:nvPr>
        </p:nvSpPr>
        <p:spPr>
          <a:xfrm>
            <a:off x="871788" y="9635872"/>
            <a:ext cx="10375815" cy="547688"/>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23456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8/4/2025</a:t>
            </a:fld>
            <a:endParaRPr lang="en-US"/>
          </a:p>
        </p:txBody>
      </p:sp>
      <p:sp>
        <p:nvSpPr>
          <p:cNvPr id="3" name="Footer Placeholder 2"/>
          <p:cNvSpPr>
            <a:spLocks noGrp="1"/>
          </p:cNvSpPr>
          <p:nvPr>
            <p:ph type="ftr" sz="quarter" idx="11"/>
          </p:nvPr>
        </p:nvSpPr>
        <p:spPr>
          <a:xfrm>
            <a:off x="871788" y="9635872"/>
            <a:ext cx="10375815" cy="547688"/>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351719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671726" y="901801"/>
            <a:ext cx="5524085" cy="87232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1786" y="1400176"/>
            <a:ext cx="4547778" cy="2583629"/>
          </a:xfrm>
        </p:spPr>
        <p:txBody>
          <a:bodyPr anchor="b">
            <a:normAutofit/>
          </a:bodyPr>
          <a:lstStyle>
            <a:lvl1pPr algn="l">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7351393" y="1769744"/>
            <a:ext cx="9976487" cy="6987324"/>
          </a:xfrm>
        </p:spPr>
        <p:txBody>
          <a:bodyPr anchor="ctr">
            <a:normAutofit/>
          </a:bodyPr>
          <a:lstStyle>
            <a:lvl1pPr>
              <a:defRPr sz="3000">
                <a:solidFill>
                  <a:schemeClr val="tx2"/>
                </a:solidFill>
              </a:defRPr>
            </a:lvl1pPr>
            <a:lvl2pPr>
              <a:defRPr sz="2700">
                <a:solidFill>
                  <a:schemeClr val="tx2"/>
                </a:solidFill>
              </a:defRPr>
            </a:lvl2pPr>
            <a:lvl3pPr>
              <a:defRPr sz="2400">
                <a:solidFill>
                  <a:schemeClr val="tx2"/>
                </a:solidFill>
              </a:defRPr>
            </a:lvl3pPr>
            <a:lvl4pPr>
              <a:defRPr sz="2100">
                <a:solidFill>
                  <a:schemeClr val="tx2"/>
                </a:solidFill>
              </a:defRPr>
            </a:lvl4pPr>
            <a:lvl5pPr>
              <a:defRPr sz="2100">
                <a:solidFill>
                  <a:schemeClr val="tx2"/>
                </a:solidFill>
              </a:defRPr>
            </a:lvl5pPr>
            <a:lvl6pPr>
              <a:defRPr sz="2100">
                <a:solidFill>
                  <a:schemeClr val="tx2"/>
                </a:solidFill>
              </a:defRPr>
            </a:lvl6pPr>
            <a:lvl7pPr>
              <a:defRPr sz="2100">
                <a:solidFill>
                  <a:schemeClr val="tx2"/>
                </a:solidFill>
              </a:defRPr>
            </a:lvl7pPr>
            <a:lvl8pPr>
              <a:defRPr sz="2100">
                <a:solidFill>
                  <a:schemeClr val="tx2"/>
                </a:solidFill>
              </a:defRPr>
            </a:lvl8pPr>
            <a:lvl9pPr>
              <a:defRPr sz="21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1786" y="4254981"/>
            <a:ext cx="4547778" cy="4502088"/>
          </a:xfrm>
        </p:spPr>
        <p:txBody>
          <a:bodyPr anchor="t">
            <a:normAutofit/>
          </a:bodyPr>
          <a:lstStyle>
            <a:lvl1pPr marL="0" indent="0" algn="l">
              <a:buNone/>
              <a:defRPr sz="2400">
                <a:solidFill>
                  <a:srgbClr val="FFFFFF"/>
                </a:solidFill>
              </a:defRPr>
            </a:lvl1pPr>
            <a:lvl2pPr marL="685800" indent="0">
              <a:buNone/>
              <a:defRPr sz="165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11408927" y="9685375"/>
            <a:ext cx="4267199" cy="547688"/>
          </a:xfrm>
        </p:spPr>
        <p:txBody>
          <a:bodyPr/>
          <a:lstStyle/>
          <a:p>
            <a:fld id="{D82884F1-FFEA-405F-9602-3DCA865EDA4E}" type="datetime1">
              <a:rPr lang="en-US" smtClean="0"/>
              <a:t>8/4/2025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871788" y="9678886"/>
            <a:ext cx="10375815" cy="547688"/>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5837450" y="9685375"/>
            <a:ext cx="1578765" cy="547688"/>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352578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71790" y="7040084"/>
            <a:ext cx="16544424" cy="850107"/>
          </a:xfrm>
        </p:spPr>
        <p:txBody>
          <a:bodyPr anchor="b">
            <a:normAutofit/>
          </a:bodyPr>
          <a:lstStyle>
            <a:lvl1pPr algn="l">
              <a:defRPr sz="36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671726" y="962026"/>
            <a:ext cx="16936289" cy="5476874"/>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p>
        </p:txBody>
      </p:sp>
      <p:sp>
        <p:nvSpPr>
          <p:cNvPr id="4" name="Text Placeholder 3"/>
          <p:cNvSpPr>
            <a:spLocks noGrp="1"/>
          </p:cNvSpPr>
          <p:nvPr>
            <p:ph type="body" sz="half" idx="2"/>
          </p:nvPr>
        </p:nvSpPr>
        <p:spPr>
          <a:xfrm>
            <a:off x="871789" y="7890191"/>
            <a:ext cx="16544426" cy="1497222"/>
          </a:xfrm>
        </p:spPr>
        <p:txBody>
          <a:bodyPr anchor="t">
            <a:normAutofit/>
          </a:bodyPr>
          <a:lstStyle>
            <a:lvl1pPr marL="0" indent="0">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8/4/2025</a:t>
            </a:fld>
            <a:endParaRPr lang="en-US"/>
          </a:p>
        </p:txBody>
      </p:sp>
      <p:sp>
        <p:nvSpPr>
          <p:cNvPr id="6" name="Footer Placeholder 5"/>
          <p:cNvSpPr>
            <a:spLocks noGrp="1"/>
          </p:cNvSpPr>
          <p:nvPr>
            <p:ph type="ftr" sz="quarter" idx="11"/>
          </p:nvPr>
        </p:nvSpPr>
        <p:spPr>
          <a:xfrm>
            <a:off x="871788" y="9635872"/>
            <a:ext cx="10375815" cy="547688"/>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082896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871788" y="1053234"/>
            <a:ext cx="16544424" cy="15207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8/4/2025</a:t>
            </a:fld>
            <a:endParaRPr lang="en-US"/>
          </a:p>
        </p:txBody>
      </p:sp>
      <p:sp>
        <p:nvSpPr>
          <p:cNvPr id="5" name="Footer Placeholder 4"/>
          <p:cNvSpPr>
            <a:spLocks noGrp="1"/>
          </p:cNvSpPr>
          <p:nvPr>
            <p:ph type="ftr" sz="quarter" idx="11"/>
          </p:nvPr>
        </p:nvSpPr>
        <p:spPr>
          <a:xfrm>
            <a:off x="871788" y="9635872"/>
            <a:ext cx="10375815" cy="547688"/>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70227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12087227" y="899588"/>
            <a:ext cx="5530974" cy="872542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12306300" y="1295400"/>
            <a:ext cx="4686300" cy="7210989"/>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1162385" y="1295400"/>
            <a:ext cx="10742438" cy="7210989"/>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669801" y="685801"/>
            <a:ext cx="5554980" cy="142496"/>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12063221" y="680465"/>
            <a:ext cx="5554980" cy="14783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6362745" y="685800"/>
            <a:ext cx="5554980" cy="1371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8/4/2025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871788" y="9635872"/>
            <a:ext cx="10375815" cy="547688"/>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9663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71788" y="1057686"/>
            <a:ext cx="16544424" cy="835719"/>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871788" y="2122797"/>
            <a:ext cx="16544424" cy="6859278"/>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08927" y="9635872"/>
            <a:ext cx="4267199" cy="547688"/>
          </a:xfrm>
          <a:prstGeom prst="rect">
            <a:avLst/>
          </a:prstGeom>
        </p:spPr>
        <p:txBody>
          <a:bodyPr vert="horz" lIns="91440" tIns="45720" rIns="91440" bIns="45720" rtlCol="0" anchor="ctr"/>
          <a:lstStyle>
            <a:lvl1pPr algn="r">
              <a:defRPr sz="1350">
                <a:solidFill>
                  <a:schemeClr val="tx1">
                    <a:lumMod val="75000"/>
                    <a:lumOff val="25000"/>
                  </a:schemeClr>
                </a:solidFill>
              </a:defRPr>
            </a:lvl1pPr>
          </a:lstStyle>
          <a:p>
            <a:fld id="{ED291B17-9318-49DB-B28B-6E5994AE9581}" type="datetime1">
              <a:rPr lang="en-US" smtClean="0"/>
              <a:t>8/4/2025</a:t>
            </a:fld>
            <a:endParaRPr lang="en-US"/>
          </a:p>
        </p:txBody>
      </p:sp>
      <p:sp>
        <p:nvSpPr>
          <p:cNvPr id="6" name="Slide Number Placeholder 5"/>
          <p:cNvSpPr>
            <a:spLocks noGrp="1"/>
          </p:cNvSpPr>
          <p:nvPr>
            <p:ph type="sldNum" sz="quarter" idx="4"/>
          </p:nvPr>
        </p:nvSpPr>
        <p:spPr>
          <a:xfrm>
            <a:off x="15837450" y="9635872"/>
            <a:ext cx="1578765" cy="547688"/>
          </a:xfrm>
          <a:prstGeom prst="rect">
            <a:avLst/>
          </a:prstGeom>
        </p:spPr>
        <p:txBody>
          <a:bodyPr vert="horz" lIns="91440" tIns="45720" rIns="91440" bIns="45720" rtlCol="0" anchor="ctr"/>
          <a:lstStyle>
            <a:lvl1pPr algn="r">
              <a:defRPr sz="135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669801" y="685801"/>
            <a:ext cx="5554980" cy="14249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12063221" y="680465"/>
            <a:ext cx="5554980" cy="147831"/>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6362745" y="685800"/>
            <a:ext cx="5554980" cy="1371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5727505" y="9656865"/>
            <a:ext cx="1688708" cy="547689"/>
          </a:xfrm>
          <a:prstGeom prst="rect">
            <a:avLst/>
          </a:prstGeom>
        </p:spPr>
      </p:pic>
    </p:spTree>
    <p:extLst>
      <p:ext uri="{BB962C8B-B14F-4D97-AF65-F5344CB8AC3E}">
        <p14:creationId xmlns:p14="http://schemas.microsoft.com/office/powerpoint/2010/main" val="11921138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100000"/>
        </a:lnSpc>
        <a:spcBef>
          <a:spcPct val="0"/>
        </a:spcBef>
        <a:buNone/>
        <a:defRPr sz="4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59000" indent="-459000" algn="l" defTabSz="685800" rtl="0" eaLnBrk="1" latinLnBrk="0" hangingPunct="1">
        <a:lnSpc>
          <a:spcPct val="110000"/>
        </a:lnSpc>
        <a:spcBef>
          <a:spcPct val="20000"/>
        </a:spcBef>
        <a:spcAft>
          <a:spcPts val="900"/>
        </a:spcAft>
        <a:buClr>
          <a:schemeClr val="accent1"/>
        </a:buClr>
        <a:buSzPct val="92000"/>
        <a:buFont typeface="Wingdings 2" panose="05020102010507070707" pitchFamily="18" charset="2"/>
        <a:buChar char=""/>
        <a:defRPr sz="2550" kern="1200">
          <a:solidFill>
            <a:schemeClr val="tx1">
              <a:lumMod val="75000"/>
              <a:lumOff val="25000"/>
            </a:schemeClr>
          </a:solidFill>
          <a:latin typeface="+mn-lt"/>
          <a:ea typeface="+mn-ea"/>
          <a:cs typeface="+mn-cs"/>
        </a:defRPr>
      </a:lvl1pPr>
      <a:lvl2pPr marL="945000" indent="-459000" algn="l" defTabSz="685800" rtl="0" eaLnBrk="1" latinLnBrk="0" hangingPunct="1">
        <a:spcBef>
          <a:spcPct val="20000"/>
        </a:spcBef>
        <a:spcAft>
          <a:spcPts val="900"/>
        </a:spcAft>
        <a:buClr>
          <a:schemeClr val="accent1"/>
        </a:buClr>
        <a:buSzPct val="92000"/>
        <a:buFont typeface="Wingdings 2" panose="05020102010507070707" pitchFamily="18" charset="2"/>
        <a:buChar char=""/>
        <a:defRPr sz="2100" kern="1200">
          <a:solidFill>
            <a:schemeClr val="tx1">
              <a:lumMod val="75000"/>
              <a:lumOff val="25000"/>
            </a:schemeClr>
          </a:solidFill>
          <a:latin typeface="+mn-lt"/>
          <a:ea typeface="+mn-ea"/>
          <a:cs typeface="+mn-cs"/>
        </a:defRPr>
      </a:lvl2pPr>
      <a:lvl3pPr marL="1350000" indent="-405000" algn="l" defTabSz="685800" rtl="0" eaLnBrk="1" latinLnBrk="0" hangingPunct="1">
        <a:spcBef>
          <a:spcPct val="20000"/>
        </a:spcBef>
        <a:spcAft>
          <a:spcPts val="900"/>
        </a:spcAft>
        <a:buClr>
          <a:schemeClr val="accent1"/>
        </a:buClr>
        <a:buSzPct val="92000"/>
        <a:buFont typeface="Wingdings 2" panose="05020102010507070707" pitchFamily="18" charset="2"/>
        <a:buChar char=""/>
        <a:defRPr sz="1950" kern="1200">
          <a:solidFill>
            <a:schemeClr val="tx1">
              <a:lumMod val="75000"/>
              <a:lumOff val="25000"/>
            </a:schemeClr>
          </a:solidFill>
          <a:latin typeface="+mn-lt"/>
          <a:ea typeface="+mn-ea"/>
          <a:cs typeface="+mn-cs"/>
        </a:defRPr>
      </a:lvl3pPr>
      <a:lvl4pPr marL="1863000" indent="-351000" algn="l" defTabSz="685800" rtl="0" eaLnBrk="1" latinLnBrk="0" hangingPunct="1">
        <a:spcBef>
          <a:spcPct val="20000"/>
        </a:spcBef>
        <a:spcAft>
          <a:spcPts val="900"/>
        </a:spcAft>
        <a:buClr>
          <a:schemeClr val="accent1"/>
        </a:buClr>
        <a:buSzPct val="92000"/>
        <a:buFont typeface="Wingdings 2" panose="05020102010507070707" pitchFamily="18" charset="2"/>
        <a:buChar char=""/>
        <a:defRPr sz="1650" kern="1200">
          <a:solidFill>
            <a:schemeClr val="tx1">
              <a:lumMod val="75000"/>
              <a:lumOff val="25000"/>
            </a:schemeClr>
          </a:solidFill>
          <a:latin typeface="+mn-lt"/>
          <a:ea typeface="+mn-ea"/>
          <a:cs typeface="+mn-cs"/>
        </a:defRPr>
      </a:lvl4pPr>
      <a:lvl5pPr marL="2403000" indent="-351000" algn="l" defTabSz="685800" rtl="0" eaLnBrk="1" latinLnBrk="0" hangingPunct="1">
        <a:spcBef>
          <a:spcPct val="20000"/>
        </a:spcBef>
        <a:spcAft>
          <a:spcPts val="900"/>
        </a:spcAft>
        <a:buClr>
          <a:schemeClr val="accent1"/>
        </a:buClr>
        <a:buSzPct val="92000"/>
        <a:buFont typeface="Wingdings 2" panose="05020102010507070707" pitchFamily="18" charset="2"/>
        <a:buChar char=""/>
        <a:defRPr sz="1650" kern="1200">
          <a:solidFill>
            <a:schemeClr val="tx1">
              <a:lumMod val="75000"/>
              <a:lumOff val="25000"/>
            </a:schemeClr>
          </a:solidFill>
          <a:latin typeface="+mn-lt"/>
          <a:ea typeface="+mn-ea"/>
          <a:cs typeface="+mn-cs"/>
        </a:defRPr>
      </a:lvl5pPr>
      <a:lvl6pPr marL="2850000" indent="-342900" algn="l" defTabSz="685800" rtl="0" eaLnBrk="1" latinLnBrk="0" hangingPunct="1">
        <a:spcBef>
          <a:spcPct val="20000"/>
        </a:spcBef>
        <a:spcAft>
          <a:spcPts val="9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6pPr>
      <a:lvl7pPr marL="3300000" indent="-342900" algn="l" defTabSz="685800" rtl="0" eaLnBrk="1" latinLnBrk="0" hangingPunct="1">
        <a:spcBef>
          <a:spcPct val="20000"/>
        </a:spcBef>
        <a:spcAft>
          <a:spcPts val="9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7pPr>
      <a:lvl8pPr marL="3750000" indent="-342900" algn="l" defTabSz="685800" rtl="0" eaLnBrk="1" latinLnBrk="0" hangingPunct="1">
        <a:spcBef>
          <a:spcPct val="20000"/>
        </a:spcBef>
        <a:spcAft>
          <a:spcPts val="9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8pPr>
      <a:lvl9pPr marL="4200000" indent="-342900" algn="l" defTabSz="685800" rtl="0" eaLnBrk="1" latinLnBrk="0" hangingPunct="1">
        <a:spcBef>
          <a:spcPct val="20000"/>
        </a:spcBef>
        <a:spcAft>
          <a:spcPts val="9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Karanv777/College_Admission_Agent-Karan-Verma" TargetMode="External"/><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2286000" y="2732453"/>
            <a:ext cx="13716000" cy="1466667"/>
          </a:xfrm>
        </p:spPr>
        <p:txBody>
          <a:bodyPr/>
          <a:lstStyle/>
          <a:p>
            <a:pPr algn="ctr"/>
            <a:r>
              <a:rPr lang="en-US" b="1" dirty="0">
                <a:solidFill>
                  <a:schemeClr val="accent1"/>
                </a:solidFill>
                <a:latin typeface="Arial"/>
                <a:cs typeface="Arial"/>
              </a:rPr>
              <a:t>College admission agent</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494673" y="1551482"/>
            <a:ext cx="19089972" cy="877163"/>
          </a:xfrm>
          <a:prstGeom prst="rect">
            <a:avLst/>
          </a:prstGeom>
          <a:noFill/>
        </p:spPr>
        <p:txBody>
          <a:bodyPr wrap="square" lIns="137160" tIns="68580" rIns="137160" bIns="68580" rtlCol="0" anchor="t">
            <a:spAutoFit/>
          </a:bodyPr>
          <a:lstStyle/>
          <a:p>
            <a:pPr algn="ctr" defTabSz="1371600"/>
            <a:r>
              <a:rPr lang="en-US" sz="4800" b="1" dirty="0">
                <a:solidFill>
                  <a:srgbClr val="1CADE4">
                    <a:lumMod val="75000"/>
                  </a:srgbClr>
                </a:solidFill>
                <a:latin typeface="Arial"/>
                <a:cs typeface="Arial"/>
              </a:rPr>
              <a:t>CAPSTONE PROJECT</a:t>
            </a:r>
          </a:p>
        </p:txBody>
      </p:sp>
      <p:sp>
        <p:nvSpPr>
          <p:cNvPr id="4" name="TextBox 3"/>
          <p:cNvSpPr txBox="1"/>
          <p:nvPr/>
        </p:nvSpPr>
        <p:spPr>
          <a:xfrm>
            <a:off x="3810000" y="6362700"/>
            <a:ext cx="11970275" cy="1985159"/>
          </a:xfrm>
          <a:prstGeom prst="rect">
            <a:avLst/>
          </a:prstGeom>
          <a:noFill/>
        </p:spPr>
        <p:txBody>
          <a:bodyPr wrap="square" lIns="137160" tIns="68580" rIns="137160" bIns="68580" rtlCol="0" anchor="t">
            <a:spAutoFit/>
          </a:bodyPr>
          <a:lstStyle/>
          <a:p>
            <a:pPr defTabSz="1371600"/>
            <a:r>
              <a:rPr lang="en-US" sz="3000" b="1" dirty="0">
                <a:solidFill>
                  <a:srgbClr val="1CADE4">
                    <a:lumMod val="75000"/>
                  </a:srgbClr>
                </a:solidFill>
                <a:latin typeface="Arial" pitchFamily="34" charset="0"/>
                <a:cs typeface="Arial" pitchFamily="34" charset="0"/>
              </a:rPr>
              <a:t>Presented By:</a:t>
            </a:r>
          </a:p>
          <a:p>
            <a:pPr defTabSz="1371600"/>
            <a:r>
              <a:rPr lang="en-US" sz="3000" b="1" dirty="0">
                <a:solidFill>
                  <a:srgbClr val="1CADE4">
                    <a:lumMod val="75000"/>
                  </a:srgbClr>
                </a:solidFill>
                <a:latin typeface="Arial" pitchFamily="34" charset="0"/>
                <a:cs typeface="Arial" pitchFamily="34" charset="0"/>
              </a:rPr>
              <a:t>Student name : Karan Verma</a:t>
            </a:r>
          </a:p>
          <a:p>
            <a:pPr defTabSz="1371600"/>
            <a:r>
              <a:rPr lang="en-US" sz="3000" b="1" dirty="0">
                <a:solidFill>
                  <a:srgbClr val="1CADE4">
                    <a:lumMod val="75000"/>
                  </a:srgbClr>
                </a:solidFill>
                <a:latin typeface="Arial"/>
                <a:cs typeface="Arial"/>
              </a:rPr>
              <a:t>College Name : Arya College of Engineering </a:t>
            </a:r>
          </a:p>
          <a:p>
            <a:pPr defTabSz="1371600"/>
            <a:r>
              <a:rPr lang="en-US" sz="3000" b="1" dirty="0">
                <a:solidFill>
                  <a:srgbClr val="1CADE4">
                    <a:lumMod val="75000"/>
                  </a:srgbClr>
                </a:solidFill>
                <a:latin typeface="Arial"/>
                <a:cs typeface="Arial"/>
              </a:rPr>
              <a:t>Department : Artificial Intelligence and Data Science</a:t>
            </a:r>
          </a:p>
        </p:txBody>
      </p:sp>
    </p:spTree>
    <p:extLst>
      <p:ext uri="{BB962C8B-B14F-4D97-AF65-F5344CB8AC3E}">
        <p14:creationId xmlns:p14="http://schemas.microsoft.com/office/powerpoint/2010/main" val="393587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487B0-5195-9B22-A811-57647DEF8E9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6AC21F8-4180-BF26-1251-8E27B1701D91}"/>
              </a:ext>
            </a:extLst>
          </p:cNvPr>
          <p:cNvGrpSpPr/>
          <p:nvPr/>
        </p:nvGrpSpPr>
        <p:grpSpPr>
          <a:xfrm>
            <a:off x="669801" y="685800"/>
            <a:ext cx="5554980" cy="142496"/>
            <a:chOff x="0" y="0"/>
            <a:chExt cx="7406640" cy="189994"/>
          </a:xfrm>
        </p:grpSpPr>
        <p:sp>
          <p:nvSpPr>
            <p:cNvPr id="3" name="Freeform 3">
              <a:extLst>
                <a:ext uri="{FF2B5EF4-FFF2-40B4-BE49-F238E27FC236}">
                  <a16:creationId xmlns:a16="http://schemas.microsoft.com/office/drawing/2014/main" id="{6C13401B-55BF-68DD-7465-B64951362004}"/>
                </a:ext>
              </a:extLst>
            </p:cNvPr>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a:extLst>
              <a:ext uri="{FF2B5EF4-FFF2-40B4-BE49-F238E27FC236}">
                <a16:creationId xmlns:a16="http://schemas.microsoft.com/office/drawing/2014/main" id="{04842B52-2510-8B74-F36C-F8E90F383CE4}"/>
              </a:ext>
            </a:extLst>
          </p:cNvPr>
          <p:cNvGrpSpPr/>
          <p:nvPr/>
        </p:nvGrpSpPr>
        <p:grpSpPr>
          <a:xfrm>
            <a:off x="12063220" y="680464"/>
            <a:ext cx="5554980" cy="147831"/>
            <a:chOff x="0" y="0"/>
            <a:chExt cx="7406640" cy="197108"/>
          </a:xfrm>
        </p:grpSpPr>
        <p:sp>
          <p:nvSpPr>
            <p:cNvPr id="5" name="Freeform 5">
              <a:extLst>
                <a:ext uri="{FF2B5EF4-FFF2-40B4-BE49-F238E27FC236}">
                  <a16:creationId xmlns:a16="http://schemas.microsoft.com/office/drawing/2014/main" id="{B3C5B78A-A9FB-0DEA-F92C-2012C177F4C6}"/>
                </a:ext>
              </a:extLst>
            </p:cNvPr>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a:extLst>
              <a:ext uri="{FF2B5EF4-FFF2-40B4-BE49-F238E27FC236}">
                <a16:creationId xmlns:a16="http://schemas.microsoft.com/office/drawing/2014/main" id="{9137B341-5AB0-63BA-0DC5-3B0847D1A84E}"/>
              </a:ext>
            </a:extLst>
          </p:cNvPr>
          <p:cNvGrpSpPr/>
          <p:nvPr/>
        </p:nvGrpSpPr>
        <p:grpSpPr>
          <a:xfrm>
            <a:off x="6362745" y="685800"/>
            <a:ext cx="5554980" cy="137160"/>
            <a:chOff x="0" y="0"/>
            <a:chExt cx="7406640" cy="182880"/>
          </a:xfrm>
        </p:grpSpPr>
        <p:sp>
          <p:nvSpPr>
            <p:cNvPr id="7" name="Freeform 7">
              <a:extLst>
                <a:ext uri="{FF2B5EF4-FFF2-40B4-BE49-F238E27FC236}">
                  <a16:creationId xmlns:a16="http://schemas.microsoft.com/office/drawing/2014/main" id="{9A272960-EEA2-2726-2B45-B158D5F1AE7D}"/>
                </a:ext>
              </a:extLst>
            </p:cNvPr>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a:extLst>
              <a:ext uri="{FF2B5EF4-FFF2-40B4-BE49-F238E27FC236}">
                <a16:creationId xmlns:a16="http://schemas.microsoft.com/office/drawing/2014/main" id="{11FD1FEA-A10D-CC4D-FDB7-0B7CD08D155E}"/>
              </a:ext>
            </a:extLst>
          </p:cNvPr>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a:extLst>
              <a:ext uri="{FF2B5EF4-FFF2-40B4-BE49-F238E27FC236}">
                <a16:creationId xmlns:a16="http://schemas.microsoft.com/office/drawing/2014/main" id="{551B70CC-1E2D-7E6D-D2DC-A81E84090B23}"/>
              </a:ext>
            </a:extLst>
          </p:cNvPr>
          <p:cNvSpPr txBox="1"/>
          <p:nvPr/>
        </p:nvSpPr>
        <p:spPr>
          <a:xfrm>
            <a:off x="963228" y="984654"/>
            <a:ext cx="16361544" cy="818304"/>
          </a:xfrm>
          <a:prstGeom prst="rect">
            <a:avLst/>
          </a:prstGeom>
        </p:spPr>
        <p:txBody>
          <a:bodyPr lIns="0" tIns="0" rIns="0" bIns="0" rtlCol="0" anchor="t">
            <a:spAutoFit/>
          </a:bodyPr>
          <a:lstStyle/>
          <a:p>
            <a:pPr algn="l">
              <a:lnSpc>
                <a:spcPts val="7128"/>
              </a:lnSpc>
            </a:pPr>
            <a:r>
              <a:rPr lang="en-US" sz="5940">
                <a:solidFill>
                  <a:srgbClr val="1CADE4"/>
                </a:solidFill>
                <a:latin typeface="Arial Bold"/>
                <a:ea typeface="Arial Bold"/>
                <a:cs typeface="Arial Bold"/>
                <a:sym typeface="Arial Bold"/>
              </a:rPr>
              <a:t>Result</a:t>
            </a:r>
          </a:p>
        </p:txBody>
      </p:sp>
      <p:pic>
        <p:nvPicPr>
          <p:cNvPr id="18" name="Picture 17">
            <a:extLst>
              <a:ext uri="{FF2B5EF4-FFF2-40B4-BE49-F238E27FC236}">
                <a16:creationId xmlns:a16="http://schemas.microsoft.com/office/drawing/2014/main" id="{70D091C2-F879-8221-7AEC-4D91D5B3F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600" y="2062753"/>
            <a:ext cx="7257274" cy="7124186"/>
          </a:xfrm>
          <a:prstGeom prst="rect">
            <a:avLst/>
          </a:prstGeom>
        </p:spPr>
      </p:pic>
      <p:pic>
        <p:nvPicPr>
          <p:cNvPr id="20" name="Picture 19">
            <a:extLst>
              <a:ext uri="{FF2B5EF4-FFF2-40B4-BE49-F238E27FC236}">
                <a16:creationId xmlns:a16="http://schemas.microsoft.com/office/drawing/2014/main" id="{B09DFD4D-D746-E684-6D4B-661EE742E0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066621"/>
            <a:ext cx="7190172" cy="7128054"/>
          </a:xfrm>
          <a:prstGeom prst="rect">
            <a:avLst/>
          </a:prstGeom>
        </p:spPr>
      </p:pic>
    </p:spTree>
    <p:extLst>
      <p:ext uri="{BB962C8B-B14F-4D97-AF65-F5344CB8AC3E}">
        <p14:creationId xmlns:p14="http://schemas.microsoft.com/office/powerpoint/2010/main" val="3649201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5F27F-5482-4A87-A7AA-450F4A832F6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FA68CFE-77D5-C746-4B01-14E078025935}"/>
              </a:ext>
            </a:extLst>
          </p:cNvPr>
          <p:cNvGrpSpPr/>
          <p:nvPr/>
        </p:nvGrpSpPr>
        <p:grpSpPr>
          <a:xfrm>
            <a:off x="669801" y="685800"/>
            <a:ext cx="5554980" cy="142496"/>
            <a:chOff x="0" y="0"/>
            <a:chExt cx="7406640" cy="189994"/>
          </a:xfrm>
        </p:grpSpPr>
        <p:sp>
          <p:nvSpPr>
            <p:cNvPr id="3" name="Freeform 3">
              <a:extLst>
                <a:ext uri="{FF2B5EF4-FFF2-40B4-BE49-F238E27FC236}">
                  <a16:creationId xmlns:a16="http://schemas.microsoft.com/office/drawing/2014/main" id="{BF599363-F891-974E-9262-F6298C7BE91F}"/>
                </a:ext>
              </a:extLst>
            </p:cNvPr>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a:extLst>
              <a:ext uri="{FF2B5EF4-FFF2-40B4-BE49-F238E27FC236}">
                <a16:creationId xmlns:a16="http://schemas.microsoft.com/office/drawing/2014/main" id="{CD41D018-C401-E1CF-DA61-779C68C6A0D2}"/>
              </a:ext>
            </a:extLst>
          </p:cNvPr>
          <p:cNvGrpSpPr/>
          <p:nvPr/>
        </p:nvGrpSpPr>
        <p:grpSpPr>
          <a:xfrm>
            <a:off x="12063220" y="680464"/>
            <a:ext cx="5554980" cy="147831"/>
            <a:chOff x="0" y="0"/>
            <a:chExt cx="7406640" cy="197108"/>
          </a:xfrm>
        </p:grpSpPr>
        <p:sp>
          <p:nvSpPr>
            <p:cNvPr id="5" name="Freeform 5">
              <a:extLst>
                <a:ext uri="{FF2B5EF4-FFF2-40B4-BE49-F238E27FC236}">
                  <a16:creationId xmlns:a16="http://schemas.microsoft.com/office/drawing/2014/main" id="{020C8153-229C-F148-6CE6-818E51DB1F1E}"/>
                </a:ext>
              </a:extLst>
            </p:cNvPr>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a:extLst>
              <a:ext uri="{FF2B5EF4-FFF2-40B4-BE49-F238E27FC236}">
                <a16:creationId xmlns:a16="http://schemas.microsoft.com/office/drawing/2014/main" id="{82DD6C1D-AF77-BA22-7600-433E329FDC4F}"/>
              </a:ext>
            </a:extLst>
          </p:cNvPr>
          <p:cNvGrpSpPr/>
          <p:nvPr/>
        </p:nvGrpSpPr>
        <p:grpSpPr>
          <a:xfrm>
            <a:off x="6362745" y="685800"/>
            <a:ext cx="5554980" cy="137160"/>
            <a:chOff x="0" y="0"/>
            <a:chExt cx="7406640" cy="182880"/>
          </a:xfrm>
        </p:grpSpPr>
        <p:sp>
          <p:nvSpPr>
            <p:cNvPr id="7" name="Freeform 7">
              <a:extLst>
                <a:ext uri="{FF2B5EF4-FFF2-40B4-BE49-F238E27FC236}">
                  <a16:creationId xmlns:a16="http://schemas.microsoft.com/office/drawing/2014/main" id="{388C412A-8C4F-5193-3ED8-047C8F6A6320}"/>
                </a:ext>
              </a:extLst>
            </p:cNvPr>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a:extLst>
              <a:ext uri="{FF2B5EF4-FFF2-40B4-BE49-F238E27FC236}">
                <a16:creationId xmlns:a16="http://schemas.microsoft.com/office/drawing/2014/main" id="{6F33E849-41A6-FC16-A6E0-72FDE2B6B952}"/>
              </a:ext>
            </a:extLst>
          </p:cNvPr>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a:extLst>
              <a:ext uri="{FF2B5EF4-FFF2-40B4-BE49-F238E27FC236}">
                <a16:creationId xmlns:a16="http://schemas.microsoft.com/office/drawing/2014/main" id="{E6A2757C-EE58-5E9D-9E99-F6D3FD3A2E10}"/>
              </a:ext>
            </a:extLst>
          </p:cNvPr>
          <p:cNvSpPr txBox="1"/>
          <p:nvPr/>
        </p:nvSpPr>
        <p:spPr>
          <a:xfrm>
            <a:off x="963228" y="984654"/>
            <a:ext cx="16361544" cy="818304"/>
          </a:xfrm>
          <a:prstGeom prst="rect">
            <a:avLst/>
          </a:prstGeom>
        </p:spPr>
        <p:txBody>
          <a:bodyPr lIns="0" tIns="0" rIns="0" bIns="0" rtlCol="0" anchor="t">
            <a:spAutoFit/>
          </a:bodyPr>
          <a:lstStyle/>
          <a:p>
            <a:pPr algn="l">
              <a:lnSpc>
                <a:spcPts val="7128"/>
              </a:lnSpc>
            </a:pPr>
            <a:r>
              <a:rPr lang="en-US" sz="5940" dirty="0">
                <a:solidFill>
                  <a:srgbClr val="1CADE4"/>
                </a:solidFill>
                <a:latin typeface="Arial Bold"/>
                <a:ea typeface="Arial Bold"/>
                <a:cs typeface="Arial Bold"/>
                <a:sym typeface="Arial Bold"/>
              </a:rPr>
              <a:t>Result</a:t>
            </a:r>
          </a:p>
        </p:txBody>
      </p:sp>
      <p:pic>
        <p:nvPicPr>
          <p:cNvPr id="11" name="Picture 10">
            <a:extLst>
              <a:ext uri="{FF2B5EF4-FFF2-40B4-BE49-F238E27FC236}">
                <a16:creationId xmlns:a16="http://schemas.microsoft.com/office/drawing/2014/main" id="{C4940F5D-72ED-EE6D-26F8-EEFBD794C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2750" y="2247900"/>
            <a:ext cx="12054969" cy="6033769"/>
          </a:xfrm>
          <a:prstGeom prst="rect">
            <a:avLst/>
          </a:prstGeom>
        </p:spPr>
      </p:pic>
      <p:sp>
        <p:nvSpPr>
          <p:cNvPr id="12" name="TextBox 11">
            <a:extLst>
              <a:ext uri="{FF2B5EF4-FFF2-40B4-BE49-F238E27FC236}">
                <a16:creationId xmlns:a16="http://schemas.microsoft.com/office/drawing/2014/main" id="{F2F5FE03-3B14-9A86-B8AC-F308FF71BF95}"/>
              </a:ext>
            </a:extLst>
          </p:cNvPr>
          <p:cNvSpPr txBox="1"/>
          <p:nvPr/>
        </p:nvSpPr>
        <p:spPr>
          <a:xfrm>
            <a:off x="6553200" y="8611969"/>
            <a:ext cx="5334000" cy="646331"/>
          </a:xfrm>
          <a:prstGeom prst="rect">
            <a:avLst/>
          </a:prstGeom>
          <a:noFill/>
        </p:spPr>
        <p:txBody>
          <a:bodyPr wrap="square" rtlCol="0">
            <a:spAutoFit/>
          </a:bodyPr>
          <a:lstStyle/>
          <a:p>
            <a:pPr algn="ctr"/>
            <a:r>
              <a:rPr lang="en-US" sz="3600" dirty="0"/>
              <a:t>After Deployment</a:t>
            </a:r>
            <a:endParaRPr lang="en-IN" sz="3600" dirty="0"/>
          </a:p>
        </p:txBody>
      </p:sp>
    </p:spTree>
    <p:extLst>
      <p:ext uri="{BB962C8B-B14F-4D97-AF65-F5344CB8AC3E}">
        <p14:creationId xmlns:p14="http://schemas.microsoft.com/office/powerpoint/2010/main" val="3682663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Freeform 9"/>
          <p:cNvSpPr/>
          <p:nvPr/>
        </p:nvSpPr>
        <p:spPr>
          <a:xfrm>
            <a:off x="1028700" y="2136333"/>
            <a:ext cx="5334045" cy="5387924"/>
          </a:xfrm>
          <a:custGeom>
            <a:avLst/>
            <a:gdLst/>
            <a:ahLst/>
            <a:cxnLst/>
            <a:rect l="l" t="t" r="r" b="b"/>
            <a:pathLst>
              <a:path w="5334045" h="5387924">
                <a:moveTo>
                  <a:pt x="0" y="0"/>
                </a:moveTo>
                <a:lnTo>
                  <a:pt x="5334045" y="0"/>
                </a:lnTo>
                <a:lnTo>
                  <a:pt x="5334045" y="5387924"/>
                </a:lnTo>
                <a:lnTo>
                  <a:pt x="0" y="5387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9">
            <a:extLst>
              <a:ext uri="{FF2B5EF4-FFF2-40B4-BE49-F238E27FC236}">
                <a16:creationId xmlns:a16="http://schemas.microsoft.com/office/drawing/2014/main" id="{8F2D7FD6-BCA6-0B90-C2D0-785C9267A51E}"/>
              </a:ext>
            </a:extLst>
          </p:cNvPr>
          <p:cNvSpPr txBox="1"/>
          <p:nvPr/>
        </p:nvSpPr>
        <p:spPr>
          <a:xfrm>
            <a:off x="838200" y="1066800"/>
            <a:ext cx="16361544" cy="840551"/>
          </a:xfrm>
          <a:prstGeom prst="rect">
            <a:avLst/>
          </a:prstGeom>
        </p:spPr>
        <p:txBody>
          <a:bodyPr lIns="0" tIns="0" rIns="0" bIns="0" rtlCol="0" anchor="t">
            <a:spAutoFit/>
          </a:bodyPr>
          <a:lstStyle/>
          <a:p>
            <a:pPr algn="l">
              <a:lnSpc>
                <a:spcPts val="7128"/>
              </a:lnSpc>
            </a:pPr>
            <a:r>
              <a:rPr lang="en-US" sz="4800" dirty="0">
                <a:solidFill>
                  <a:srgbClr val="1CADE4"/>
                </a:solidFill>
                <a:latin typeface="Arial Bold"/>
                <a:ea typeface="Arial Bold"/>
                <a:cs typeface="Arial Bold"/>
                <a:sym typeface="Arial Bold"/>
              </a:rPr>
              <a:t>Project Link</a:t>
            </a:r>
          </a:p>
        </p:txBody>
      </p:sp>
      <p:sp>
        <p:nvSpPr>
          <p:cNvPr id="13" name="TextBox 12">
            <a:extLst>
              <a:ext uri="{FF2B5EF4-FFF2-40B4-BE49-F238E27FC236}">
                <a16:creationId xmlns:a16="http://schemas.microsoft.com/office/drawing/2014/main" id="{245EBB8F-2595-8C40-EFA5-12BC76FD69AA}"/>
              </a:ext>
            </a:extLst>
          </p:cNvPr>
          <p:cNvSpPr txBox="1"/>
          <p:nvPr/>
        </p:nvSpPr>
        <p:spPr>
          <a:xfrm>
            <a:off x="1028700" y="8249308"/>
            <a:ext cx="15252700" cy="646331"/>
          </a:xfrm>
          <a:prstGeom prst="rect">
            <a:avLst/>
          </a:prstGeom>
          <a:noFill/>
        </p:spPr>
        <p:txBody>
          <a:bodyPr wrap="square" rtlCol="0">
            <a:spAutoFit/>
          </a:bodyPr>
          <a:lstStyle/>
          <a:p>
            <a:r>
              <a:rPr lang="en-US" sz="3600" dirty="0"/>
              <a:t>GitHub: </a:t>
            </a:r>
            <a:r>
              <a:rPr lang="en-US" sz="3600" dirty="0">
                <a:hlinkClick r:id="rId5"/>
              </a:rPr>
              <a:t>https://github.com/Karanv777/College_Admission_Agent-Karan-Verma</a:t>
            </a:r>
            <a:endParaRPr lang="en-IN" sz="3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1124796"/>
            <a:ext cx="16361544" cy="818304"/>
          </a:xfrm>
          <a:prstGeom prst="rect">
            <a:avLst/>
          </a:prstGeom>
        </p:spPr>
        <p:txBody>
          <a:bodyPr lIns="0" tIns="0" rIns="0" bIns="0" rtlCol="0" anchor="t">
            <a:spAutoFit/>
          </a:bodyPr>
          <a:lstStyle/>
          <a:p>
            <a:pPr algn="l">
              <a:lnSpc>
                <a:spcPts val="7128"/>
              </a:lnSpc>
            </a:pPr>
            <a:r>
              <a:rPr lang="en-US" sz="5940" dirty="0">
                <a:solidFill>
                  <a:srgbClr val="1CADE4"/>
                </a:solidFill>
                <a:latin typeface="Arial Bold"/>
                <a:ea typeface="Arial Bold"/>
                <a:cs typeface="Arial Bold"/>
                <a:sym typeface="Arial Bold"/>
              </a:rPr>
              <a:t>Conclusion</a:t>
            </a:r>
          </a:p>
        </p:txBody>
      </p:sp>
      <p:sp>
        <p:nvSpPr>
          <p:cNvPr id="10" name="TextBox 10"/>
          <p:cNvSpPr txBox="1"/>
          <p:nvPr/>
        </p:nvSpPr>
        <p:spPr>
          <a:xfrm>
            <a:off x="838200" y="2628900"/>
            <a:ext cx="16345650" cy="4575933"/>
          </a:xfrm>
          <a:prstGeom prst="rect">
            <a:avLst/>
          </a:prstGeom>
        </p:spPr>
        <p:txBody>
          <a:bodyPr lIns="0" tIns="0" rIns="0" bIns="0" rtlCol="0" anchor="t">
            <a:spAutoFit/>
          </a:bodyPr>
          <a:lstStyle/>
          <a:p>
            <a:pPr algn="l">
              <a:lnSpc>
                <a:spcPts val="3960"/>
              </a:lnSpc>
            </a:pPr>
            <a:r>
              <a:rPr lang="en-US" sz="3000" dirty="0">
                <a:solidFill>
                  <a:srgbClr val="404040"/>
                </a:solidFill>
                <a:latin typeface="Arial Bold"/>
                <a:ea typeface="Arial Bold"/>
                <a:cs typeface="Arial Bold"/>
                <a:sym typeface="Arial Bold"/>
              </a:rPr>
              <a:t>  </a:t>
            </a:r>
          </a:p>
          <a:p>
            <a:pPr marL="728663" lvl="1" indent="-457200" algn="l">
              <a:lnSpc>
                <a:spcPts val="3960"/>
              </a:lnSpc>
              <a:buClr>
                <a:srgbClr val="00B0F0"/>
              </a:buClr>
              <a:buFont typeface="Wingdings" panose="05000000000000000000" pitchFamily="2" charset="2"/>
              <a:buChar char="§"/>
            </a:pPr>
            <a:r>
              <a:rPr lang="en-US" sz="3000" dirty="0">
                <a:solidFill>
                  <a:srgbClr val="404040"/>
                </a:solidFill>
                <a:latin typeface="Arial"/>
                <a:ea typeface="Arial"/>
                <a:cs typeface="Arial"/>
                <a:sym typeface="Arial"/>
              </a:rPr>
              <a:t>The college admission agent represents a significant advancement in improving accessibility and user experience in the admission process. </a:t>
            </a:r>
          </a:p>
          <a:p>
            <a:pPr marL="728663" lvl="1" indent="-457200" algn="l">
              <a:lnSpc>
                <a:spcPts val="3960"/>
              </a:lnSpc>
              <a:buClr>
                <a:srgbClr val="00B0F0"/>
              </a:buClr>
              <a:buFont typeface="Wingdings" panose="05000000000000000000" pitchFamily="2" charset="2"/>
              <a:buChar char="§"/>
            </a:pPr>
            <a:r>
              <a:rPr lang="en-US" sz="3000" dirty="0">
                <a:solidFill>
                  <a:srgbClr val="404040"/>
                </a:solidFill>
                <a:latin typeface="Arial"/>
                <a:ea typeface="Arial"/>
                <a:cs typeface="Arial"/>
                <a:sym typeface="Arial"/>
              </a:rPr>
              <a:t>By leveraging AI-powered natural language processing, it effectively addresses the informational needs of prospective students. </a:t>
            </a:r>
          </a:p>
          <a:p>
            <a:pPr marL="728663" lvl="1" indent="-457200" algn="l">
              <a:lnSpc>
                <a:spcPts val="3960"/>
              </a:lnSpc>
              <a:buClr>
                <a:srgbClr val="00B0F0"/>
              </a:buClr>
              <a:buFont typeface="Wingdings" panose="05000000000000000000" pitchFamily="2" charset="2"/>
              <a:buChar char="§"/>
            </a:pPr>
            <a:r>
              <a:rPr lang="en-US" sz="3000" dirty="0">
                <a:solidFill>
                  <a:srgbClr val="404040"/>
                </a:solidFill>
                <a:latin typeface="Arial"/>
                <a:ea typeface="Arial"/>
                <a:cs typeface="Arial"/>
                <a:sym typeface="Arial"/>
              </a:rPr>
              <a:t>Offers a scalable solution to accommodate future enhancements and adapt to evolving user requirements. </a:t>
            </a:r>
          </a:p>
          <a:p>
            <a:pPr marL="728663" lvl="1" indent="-457200" algn="l">
              <a:lnSpc>
                <a:spcPts val="3960"/>
              </a:lnSpc>
              <a:buClr>
                <a:srgbClr val="00B0F0"/>
              </a:buClr>
              <a:buFont typeface="Wingdings" panose="05000000000000000000" pitchFamily="2" charset="2"/>
              <a:buChar char="§"/>
            </a:pPr>
            <a:r>
              <a:rPr lang="en-US" sz="3000" dirty="0">
                <a:solidFill>
                  <a:srgbClr val="404040"/>
                </a:solidFill>
                <a:latin typeface="Arial"/>
                <a:ea typeface="Arial"/>
                <a:cs typeface="Arial"/>
                <a:sym typeface="Arial"/>
              </a:rPr>
              <a:t>Contributes to a streamlined and efficient admission process that benefits both applicants and the institution.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10" name="TextBox 10"/>
          <p:cNvSpPr txBox="1"/>
          <p:nvPr/>
        </p:nvSpPr>
        <p:spPr>
          <a:xfrm>
            <a:off x="1012056" y="1403747"/>
            <a:ext cx="16361544" cy="615553"/>
          </a:xfrm>
          <a:prstGeom prst="rect">
            <a:avLst/>
          </a:prstGeom>
        </p:spPr>
        <p:txBody>
          <a:bodyPr lIns="0" tIns="0" rIns="0" bIns="0" rtlCol="0" anchor="t">
            <a:spAutoFit/>
          </a:bodyPr>
          <a:lstStyle/>
          <a:p>
            <a:pPr algn="l">
              <a:lnSpc>
                <a:spcPts val="4752"/>
              </a:lnSpc>
            </a:pPr>
            <a:r>
              <a:rPr lang="en-US" sz="5400" dirty="0">
                <a:solidFill>
                  <a:srgbClr val="1CADE4"/>
                </a:solidFill>
                <a:latin typeface="Arial Bold"/>
                <a:ea typeface="Arial Bold"/>
                <a:cs typeface="Arial Bold"/>
                <a:sym typeface="Arial Bold"/>
              </a:rPr>
              <a:t>Future scope</a:t>
            </a:r>
          </a:p>
        </p:txBody>
      </p:sp>
      <p:sp>
        <p:nvSpPr>
          <p:cNvPr id="11" name="TextBox 10">
            <a:extLst>
              <a:ext uri="{FF2B5EF4-FFF2-40B4-BE49-F238E27FC236}">
                <a16:creationId xmlns:a16="http://schemas.microsoft.com/office/drawing/2014/main" id="{1D13C2B7-9BAD-5A66-77E6-F154C763D8B4}"/>
              </a:ext>
            </a:extLst>
          </p:cNvPr>
          <p:cNvSpPr txBox="1"/>
          <p:nvPr/>
        </p:nvSpPr>
        <p:spPr>
          <a:xfrm>
            <a:off x="1066800" y="2781300"/>
            <a:ext cx="15849600" cy="6124754"/>
          </a:xfrm>
          <a:prstGeom prst="rect">
            <a:avLst/>
          </a:prstGeom>
          <a:noFill/>
        </p:spPr>
        <p:txBody>
          <a:bodyPr wrap="square" rtlCol="0">
            <a:spAutoFit/>
          </a:bodyPr>
          <a:lstStyle/>
          <a:p>
            <a:pPr marL="457200" indent="-457200">
              <a:buClr>
                <a:srgbClr val="00B0F0"/>
              </a:buClr>
              <a:buFont typeface="Wingdings" panose="05000000000000000000" pitchFamily="2" charset="2"/>
              <a:buChar char="§"/>
            </a:pPr>
            <a:r>
              <a:rPr lang="en-US" sz="2800" b="1" dirty="0">
                <a:latin typeface="Calibri" panose="020F0502020204030204" pitchFamily="34" charset="0"/>
                <a:ea typeface="Calibri" panose="020F0502020204030204" pitchFamily="34" charset="0"/>
                <a:cs typeface="Calibri" panose="020F0502020204030204" pitchFamily="34" charset="0"/>
              </a:rPr>
              <a:t>Voice-Based Interaction: </a:t>
            </a:r>
            <a:r>
              <a:rPr lang="en-US" sz="2800" dirty="0">
                <a:latin typeface="Calibri" panose="020F0502020204030204" pitchFamily="34" charset="0"/>
                <a:ea typeface="Calibri" panose="020F0502020204030204" pitchFamily="34" charset="0"/>
                <a:cs typeface="Calibri" panose="020F0502020204030204" pitchFamily="34" charset="0"/>
              </a:rPr>
              <a:t>Enable voice assistants or phone-based support using natural language speech processing, making the agent even more accessible to students with limited digital literacy or disabilities.</a:t>
            </a:r>
          </a:p>
          <a:p>
            <a:pPr marL="457200" indent="-457200">
              <a:buClr>
                <a:srgbClr val="00B0F0"/>
              </a:buClr>
              <a:buFont typeface="Wingdings" panose="05000000000000000000" pitchFamily="2" charset="2"/>
              <a:buChar char="§"/>
            </a:pPr>
            <a:endParaRPr lang="en-US" sz="2800" dirty="0">
              <a:latin typeface="Calibri" panose="020F0502020204030204" pitchFamily="34" charset="0"/>
              <a:ea typeface="Calibri" panose="020F0502020204030204" pitchFamily="34" charset="0"/>
              <a:cs typeface="Calibri" panose="020F0502020204030204" pitchFamily="34" charset="0"/>
            </a:endParaRPr>
          </a:p>
          <a:p>
            <a:pPr marL="457200" indent="-457200">
              <a:buClr>
                <a:srgbClr val="00B0F0"/>
              </a:buClr>
              <a:buFont typeface="Wingdings" panose="05000000000000000000" pitchFamily="2" charset="2"/>
              <a:buChar char="§"/>
            </a:pPr>
            <a:r>
              <a:rPr lang="en-US" sz="2800" b="1" dirty="0">
                <a:latin typeface="Calibri" panose="020F0502020204030204" pitchFamily="34" charset="0"/>
                <a:ea typeface="Calibri" panose="020F0502020204030204" pitchFamily="34" charset="0"/>
                <a:cs typeface="Calibri" panose="020F0502020204030204" pitchFamily="34" charset="0"/>
              </a:rPr>
              <a:t>Post-Admission Support: </a:t>
            </a:r>
            <a:r>
              <a:rPr lang="en-US" sz="2800" dirty="0">
                <a:latin typeface="Calibri" panose="020F0502020204030204" pitchFamily="34" charset="0"/>
                <a:ea typeface="Calibri" panose="020F0502020204030204" pitchFamily="34" charset="0"/>
                <a:cs typeface="Calibri" panose="020F0502020204030204" pitchFamily="34" charset="0"/>
              </a:rPr>
              <a:t>Extend the agent’s utility beyond admission—helping with onboarding, orientation schedules, housing, and course registration.</a:t>
            </a:r>
          </a:p>
          <a:p>
            <a:pPr marL="457200" indent="-457200">
              <a:buClr>
                <a:srgbClr val="00B0F0"/>
              </a:buClr>
              <a:buFont typeface="Wingdings" panose="05000000000000000000" pitchFamily="2" charset="2"/>
              <a:buChar char="§"/>
            </a:pPr>
            <a:endParaRPr lang="en-US" sz="2800" dirty="0">
              <a:latin typeface="Calibri" panose="020F0502020204030204" pitchFamily="34" charset="0"/>
              <a:ea typeface="Calibri" panose="020F0502020204030204" pitchFamily="34" charset="0"/>
              <a:cs typeface="Calibri" panose="020F0502020204030204" pitchFamily="34" charset="0"/>
            </a:endParaRPr>
          </a:p>
          <a:p>
            <a:pPr marL="457200" indent="-457200">
              <a:buClr>
                <a:srgbClr val="00B0F0"/>
              </a:buClr>
              <a:buFont typeface="Wingdings" panose="05000000000000000000" pitchFamily="2" charset="2"/>
              <a:buChar char="§"/>
            </a:pPr>
            <a:r>
              <a:rPr lang="en-US" sz="2800" b="1" spc="-20" dirty="0">
                <a:solidFill>
                  <a:srgbClr val="000000"/>
                </a:solidFill>
                <a:latin typeface="Calibri" panose="020F0502020204030204" pitchFamily="34" charset="0"/>
                <a:ea typeface="Calibri" panose="020F0502020204030204" pitchFamily="34" charset="0"/>
                <a:cs typeface="Calibri" panose="020F0502020204030204" pitchFamily="34" charset="0"/>
                <a:sym typeface="Zen Maru Gothic Bold"/>
              </a:rPr>
              <a:t>Personalized Assistance: </a:t>
            </a:r>
            <a:r>
              <a:rPr lang="en-US" sz="2800" spc="-20" dirty="0">
                <a:solidFill>
                  <a:srgbClr val="000000"/>
                </a:solidFill>
                <a:latin typeface="Calibri" panose="020F0502020204030204" pitchFamily="34" charset="0"/>
                <a:ea typeface="Calibri" panose="020F0502020204030204" pitchFamily="34" charset="0"/>
                <a:cs typeface="Calibri" panose="020F0502020204030204" pitchFamily="34" charset="0"/>
                <a:sym typeface="Zen Maru Gothic"/>
              </a:rPr>
              <a:t>Implement machine learning algorithms to offer personalized recommendations and adaptive guidance.</a:t>
            </a:r>
          </a:p>
          <a:p>
            <a:pPr>
              <a:buClr>
                <a:srgbClr val="00B0F0"/>
              </a:buClr>
            </a:pPr>
            <a:r>
              <a:rPr lang="en-US" sz="2800" spc="-20" dirty="0">
                <a:solidFill>
                  <a:srgbClr val="000000"/>
                </a:solidFill>
                <a:latin typeface="Calibri" panose="020F0502020204030204" pitchFamily="34" charset="0"/>
                <a:ea typeface="Calibri" panose="020F0502020204030204" pitchFamily="34" charset="0"/>
                <a:cs typeface="Calibri" panose="020F0502020204030204" pitchFamily="34" charset="0"/>
                <a:sym typeface="Zen Maru Gothic"/>
              </a:rPr>
              <a:t> </a:t>
            </a:r>
          </a:p>
          <a:p>
            <a:pPr marL="457200" indent="-457200">
              <a:buClr>
                <a:srgbClr val="00B0F0"/>
              </a:buClr>
              <a:buFont typeface="Wingdings" panose="05000000000000000000" pitchFamily="2" charset="2"/>
              <a:buChar char="§"/>
            </a:pPr>
            <a:r>
              <a:rPr lang="en-US" sz="2800" b="1" spc="-20" dirty="0">
                <a:solidFill>
                  <a:srgbClr val="000000"/>
                </a:solidFill>
                <a:latin typeface="Calibri" panose="020F0502020204030204" pitchFamily="34" charset="0"/>
                <a:ea typeface="Calibri" panose="020F0502020204030204" pitchFamily="34" charset="0"/>
                <a:cs typeface="Calibri" panose="020F0502020204030204" pitchFamily="34" charset="0"/>
                <a:sym typeface="Zen Maru Gothic Bold"/>
              </a:rPr>
              <a:t>Multilingual Support: </a:t>
            </a:r>
            <a:r>
              <a:rPr lang="en-US" sz="2800" spc="-20" dirty="0">
                <a:solidFill>
                  <a:srgbClr val="000000"/>
                </a:solidFill>
                <a:latin typeface="Calibri" panose="020F0502020204030204" pitchFamily="34" charset="0"/>
                <a:ea typeface="Calibri" panose="020F0502020204030204" pitchFamily="34" charset="0"/>
                <a:cs typeface="Calibri" panose="020F0502020204030204" pitchFamily="34" charset="0"/>
                <a:sym typeface="Zen Maru Gothic"/>
              </a:rPr>
              <a:t>Integrate language translation capabilities to cater to diverse applicant demographics. </a:t>
            </a:r>
          </a:p>
          <a:p>
            <a:pPr marL="457200" indent="-457200">
              <a:buClr>
                <a:srgbClr val="00B0F0"/>
              </a:buClr>
              <a:buFont typeface="Wingdings" panose="05000000000000000000" pitchFamily="2" charset="2"/>
              <a:buChar char="§"/>
            </a:pPr>
            <a:endParaRPr lang="en-US" sz="2800" spc="-20" dirty="0">
              <a:solidFill>
                <a:srgbClr val="000000"/>
              </a:solidFill>
              <a:latin typeface="Calibri" panose="020F0502020204030204" pitchFamily="34" charset="0"/>
              <a:ea typeface="Calibri" panose="020F0502020204030204" pitchFamily="34" charset="0"/>
              <a:cs typeface="Calibri" panose="020F0502020204030204" pitchFamily="34" charset="0"/>
              <a:sym typeface="Zen Maru Gothic"/>
            </a:endParaRPr>
          </a:p>
          <a:p>
            <a:pPr marL="457200" indent="-457200">
              <a:buClr>
                <a:srgbClr val="00B0F0"/>
              </a:buClr>
              <a:buFont typeface="Wingdings" panose="05000000000000000000" pitchFamily="2" charset="2"/>
              <a:buChar char="§"/>
            </a:pPr>
            <a:r>
              <a:rPr lang="en-US" sz="2800" b="1" dirty="0">
                <a:latin typeface="Calibri" panose="020F0502020204030204" pitchFamily="34" charset="0"/>
                <a:ea typeface="Calibri" panose="020F0502020204030204" pitchFamily="34" charset="0"/>
                <a:cs typeface="Calibri" panose="020F0502020204030204" pitchFamily="34" charset="0"/>
              </a:rPr>
              <a:t>AI-Powered Essay and SOP Coaching: </a:t>
            </a:r>
            <a:r>
              <a:rPr lang="en-US" sz="2800" dirty="0">
                <a:latin typeface="Calibri" panose="020F0502020204030204" pitchFamily="34" charset="0"/>
                <a:ea typeface="Calibri" panose="020F0502020204030204" pitchFamily="34" charset="0"/>
                <a:cs typeface="Calibri" panose="020F0502020204030204" pitchFamily="34" charset="0"/>
              </a:rPr>
              <a:t>Provide students with structured feedback on their Statement of Purpose or admission essays, improving their quality while still encouraging original thinking.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1054668" y="1196337"/>
            <a:ext cx="16361544" cy="818304"/>
          </a:xfrm>
          <a:prstGeom prst="rect">
            <a:avLst/>
          </a:prstGeom>
        </p:spPr>
        <p:txBody>
          <a:bodyPr lIns="0" tIns="0" rIns="0" bIns="0" rtlCol="0" anchor="t">
            <a:spAutoFit/>
          </a:bodyPr>
          <a:lstStyle/>
          <a:p>
            <a:pPr algn="l">
              <a:lnSpc>
                <a:spcPts val="7128"/>
              </a:lnSpc>
            </a:pPr>
            <a:r>
              <a:rPr lang="en-US" sz="5940" dirty="0">
                <a:solidFill>
                  <a:srgbClr val="1CADE4"/>
                </a:solidFill>
                <a:latin typeface="Arial Bold"/>
                <a:ea typeface="Arial Bold"/>
                <a:cs typeface="Arial Bold"/>
                <a:sym typeface="Arial Bold"/>
              </a:rPr>
              <a:t>References</a:t>
            </a:r>
          </a:p>
        </p:txBody>
      </p:sp>
      <p:sp>
        <p:nvSpPr>
          <p:cNvPr id="10" name="TextBox 10"/>
          <p:cNvSpPr txBox="1"/>
          <p:nvPr/>
        </p:nvSpPr>
        <p:spPr>
          <a:xfrm>
            <a:off x="959463" y="4560189"/>
            <a:ext cx="16361543" cy="615553"/>
          </a:xfrm>
          <a:prstGeom prst="rect">
            <a:avLst/>
          </a:prstGeom>
        </p:spPr>
        <p:txBody>
          <a:bodyPr lIns="0" tIns="0" rIns="0" bIns="0" rtlCol="0" anchor="t">
            <a:spAutoFit/>
          </a:bodyPr>
          <a:lstStyle/>
          <a:p>
            <a:pPr marL="897255" lvl="1" indent="-571500" algn="l">
              <a:lnSpc>
                <a:spcPts val="4752"/>
              </a:lnSpc>
              <a:buClr>
                <a:srgbClr val="00B0F0"/>
              </a:buClr>
              <a:buFont typeface="Wingdings" panose="05000000000000000000" pitchFamily="2" charset="2"/>
              <a:buChar char="§"/>
            </a:pPr>
            <a:r>
              <a:rPr lang="en-US" sz="4000" spc="-29" dirty="0">
                <a:solidFill>
                  <a:srgbClr val="404040"/>
                </a:solidFill>
                <a:latin typeface="Calibri" panose="020F0502020204030204" pitchFamily="34" charset="0"/>
                <a:ea typeface="Calibri" panose="020F0502020204030204" pitchFamily="34" charset="0"/>
                <a:cs typeface="Calibri" panose="020F0502020204030204" pitchFamily="34" charset="0"/>
                <a:sym typeface="Zen Maru Gothic"/>
              </a:rPr>
              <a:t>IBM </a:t>
            </a:r>
            <a:r>
              <a:rPr lang="en-US" sz="4000" spc="-29" dirty="0" err="1">
                <a:solidFill>
                  <a:srgbClr val="404040"/>
                </a:solidFill>
                <a:latin typeface="Calibri" panose="020F0502020204030204" pitchFamily="34" charset="0"/>
                <a:ea typeface="Calibri" panose="020F0502020204030204" pitchFamily="34" charset="0"/>
                <a:cs typeface="Calibri" panose="020F0502020204030204" pitchFamily="34" charset="0"/>
                <a:sym typeface="Zen Maru Gothic"/>
              </a:rPr>
              <a:t>watsonx</a:t>
            </a:r>
            <a:r>
              <a:rPr lang="en-US" sz="4000" spc="-29" dirty="0">
                <a:solidFill>
                  <a:srgbClr val="404040"/>
                </a:solidFill>
                <a:latin typeface="Calibri" panose="020F0502020204030204" pitchFamily="34" charset="0"/>
                <a:ea typeface="Calibri" panose="020F0502020204030204" pitchFamily="34" charset="0"/>
                <a:cs typeface="Calibri" panose="020F0502020204030204" pitchFamily="34" charset="0"/>
                <a:sym typeface="Zen Maru Gothic"/>
              </a:rPr>
              <a:t> Assistant tutorial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pic>
        <p:nvPicPr>
          <p:cNvPr id="14" name="Content Placeholder 13">
            <a:extLst>
              <a:ext uri="{FF2B5EF4-FFF2-40B4-BE49-F238E27FC236}">
                <a16:creationId xmlns:a16="http://schemas.microsoft.com/office/drawing/2014/main" id="{88062D91-B14D-EE6E-7BF4-2363250889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3400" y="2080412"/>
            <a:ext cx="9880546" cy="7406488"/>
          </a:xfrm>
        </p:spPr>
      </p:pic>
    </p:spTree>
    <p:extLst>
      <p:ext uri="{BB962C8B-B14F-4D97-AF65-F5344CB8AC3E}">
        <p14:creationId xmlns:p14="http://schemas.microsoft.com/office/powerpoint/2010/main" val="384733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6E9E3-B4D7-6F15-E6E0-8E6BB5C987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0E4297-9F4A-45B6-6FEC-B2F59C4CF7D8}"/>
              </a:ext>
            </a:extLst>
          </p:cNvPr>
          <p:cNvSpPr>
            <a:spLocks noGrp="1"/>
          </p:cNvSpPr>
          <p:nvPr>
            <p:ph type="title"/>
          </p:nvPr>
        </p:nvSpPr>
        <p:spPr/>
        <p:txBody>
          <a:bodyPr/>
          <a:lstStyle/>
          <a:p>
            <a:r>
              <a:rPr lang="en-IN" dirty="0">
                <a:solidFill>
                  <a:schemeClr val="accent1"/>
                </a:solidFill>
              </a:rPr>
              <a:t>IBM Certifications</a:t>
            </a:r>
          </a:p>
        </p:txBody>
      </p:sp>
      <p:pic>
        <p:nvPicPr>
          <p:cNvPr id="6" name="Content Placeholder 5">
            <a:extLst>
              <a:ext uri="{FF2B5EF4-FFF2-40B4-BE49-F238E27FC236}">
                <a16:creationId xmlns:a16="http://schemas.microsoft.com/office/drawing/2014/main" id="{1123CBC6-B5D9-7290-9BAA-5CA704510C76}"/>
              </a:ext>
            </a:extLst>
          </p:cNvPr>
          <p:cNvPicPr>
            <a:picLocks noGrp="1" noChangeAspect="1"/>
          </p:cNvPicPr>
          <p:nvPr>
            <p:ph idx="1"/>
          </p:nvPr>
        </p:nvPicPr>
        <p:blipFill>
          <a:blip r:embed="rId2"/>
          <a:stretch>
            <a:fillRect/>
          </a:stretch>
        </p:blipFill>
        <p:spPr>
          <a:xfrm>
            <a:off x="4343400" y="2095500"/>
            <a:ext cx="9891894" cy="7391400"/>
          </a:xfrm>
        </p:spPr>
      </p:pic>
    </p:spTree>
    <p:extLst>
      <p:ext uri="{BB962C8B-B14F-4D97-AF65-F5344CB8AC3E}">
        <p14:creationId xmlns:p14="http://schemas.microsoft.com/office/powerpoint/2010/main" val="1185108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19669-C135-7E58-DA38-9725E77156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A1E2BE-3DA2-9808-601B-F574D757CC86}"/>
              </a:ext>
            </a:extLst>
          </p:cNvPr>
          <p:cNvSpPr>
            <a:spLocks noGrp="1"/>
          </p:cNvSpPr>
          <p:nvPr>
            <p:ph type="title"/>
          </p:nvPr>
        </p:nvSpPr>
        <p:spPr/>
        <p:txBody>
          <a:bodyPr/>
          <a:lstStyle/>
          <a:p>
            <a:r>
              <a:rPr lang="en-IN" dirty="0">
                <a:solidFill>
                  <a:schemeClr val="accent1"/>
                </a:solidFill>
              </a:rPr>
              <a:t>IBM Certifications</a:t>
            </a:r>
          </a:p>
        </p:txBody>
      </p:sp>
      <p:pic>
        <p:nvPicPr>
          <p:cNvPr id="11" name="Content Placeholder 10">
            <a:extLst>
              <a:ext uri="{FF2B5EF4-FFF2-40B4-BE49-F238E27FC236}">
                <a16:creationId xmlns:a16="http://schemas.microsoft.com/office/drawing/2014/main" id="{87E5BC21-9DE8-94A7-2B93-111053A57A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0" y="2095500"/>
            <a:ext cx="11102688" cy="6839162"/>
          </a:xfrm>
        </p:spPr>
      </p:pic>
    </p:spTree>
    <p:extLst>
      <p:ext uri="{BB962C8B-B14F-4D97-AF65-F5344CB8AC3E}">
        <p14:creationId xmlns:p14="http://schemas.microsoft.com/office/powerpoint/2010/main" val="4227294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2286001" y="4109322"/>
            <a:ext cx="13765236" cy="1982629"/>
          </a:xfrm>
          <a:prstGeom prst="rect">
            <a:avLst/>
          </a:prstGeom>
        </p:spPr>
        <p:txBody>
          <a:bodyPr lIns="0" tIns="0" rIns="0" bIns="0" rtlCol="0" anchor="t">
            <a:spAutoFit/>
          </a:bodyPr>
          <a:lstStyle/>
          <a:p>
            <a:pPr algn="ctr">
              <a:lnSpc>
                <a:spcPts val="5040"/>
              </a:lnSpc>
            </a:pPr>
            <a:r>
              <a:rPr lang="en-US" sz="4200">
                <a:solidFill>
                  <a:srgbClr val="002060"/>
                </a:solidFill>
                <a:latin typeface="Arial Bold"/>
                <a:ea typeface="Arial Bold"/>
                <a:cs typeface="Arial Bold"/>
                <a:sym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1274360" y="190500"/>
            <a:ext cx="15773400" cy="1988345"/>
          </a:xfrm>
        </p:spPr>
        <p:txBody>
          <a:bodyPr/>
          <a:lstStyle/>
          <a:p>
            <a:r>
              <a:rPr lang="en-US" b="1" dirty="0">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1257300" y="1638300"/>
            <a:ext cx="16528530" cy="7858593"/>
          </a:xfrm>
        </p:spPr>
        <p:txBody>
          <a:bodyPr vert="horz" lIns="137160" tIns="68580" rIns="137160" bIns="68580" rtlCol="0" anchor="t">
            <a:noAutofit/>
          </a:bodyPr>
          <a:lstStyle/>
          <a:p>
            <a:pPr marL="0" indent="0">
              <a:buNone/>
            </a:pPr>
            <a:r>
              <a:rPr lang="en-US" sz="3000" b="1" dirty="0">
                <a:latin typeface="Arial"/>
                <a:ea typeface="+mn-lt"/>
                <a:cs typeface="Arial"/>
              </a:rPr>
              <a:t>  </a:t>
            </a:r>
            <a:endParaRPr lang="en-US" dirty="0">
              <a:latin typeface="Arial"/>
              <a:cs typeface="Arial"/>
            </a:endParaRPr>
          </a:p>
          <a:p>
            <a:pPr marL="458153" indent="-458153"/>
            <a:r>
              <a:rPr lang="en-US" sz="3000" b="1" dirty="0">
                <a:latin typeface="Arial"/>
                <a:ea typeface="+mn-lt"/>
                <a:cs typeface="Arial"/>
              </a:rPr>
              <a:t>Problem Statement</a:t>
            </a:r>
          </a:p>
          <a:p>
            <a:pPr marL="458153" indent="-458153"/>
            <a:r>
              <a:rPr lang="en-US" sz="3000" b="1" dirty="0">
                <a:solidFill>
                  <a:srgbClr val="404040"/>
                </a:solidFill>
                <a:latin typeface="Arial Bold"/>
                <a:ea typeface="Arial Bold"/>
                <a:cs typeface="Arial Bold"/>
                <a:sym typeface="Arial Bold"/>
              </a:rPr>
              <a:t>Proposed System/Solution</a:t>
            </a:r>
            <a:r>
              <a:rPr lang="en-US" sz="3000" b="1" dirty="0">
                <a:latin typeface="Arial"/>
                <a:ea typeface="+mn-lt"/>
                <a:cs typeface="Arial"/>
              </a:rPr>
              <a:t> </a:t>
            </a:r>
          </a:p>
          <a:p>
            <a:pPr marL="458153" indent="-458153"/>
            <a:r>
              <a:rPr lang="en-US" sz="3000" b="1" dirty="0">
                <a:latin typeface="Arial"/>
                <a:ea typeface="+mn-lt"/>
                <a:cs typeface="Arial"/>
              </a:rPr>
              <a:t>Technology used</a:t>
            </a:r>
            <a:endParaRPr lang="en-US" dirty="0">
              <a:latin typeface="Arial"/>
              <a:cs typeface="Arial"/>
            </a:endParaRPr>
          </a:p>
          <a:p>
            <a:pPr marL="458153" indent="-458153"/>
            <a:r>
              <a:rPr lang="en-US" sz="3000" b="1" dirty="0">
                <a:latin typeface="Arial"/>
                <a:ea typeface="+mn-lt"/>
                <a:cs typeface="+mn-lt"/>
              </a:rPr>
              <a:t>Wow factor </a:t>
            </a:r>
            <a:endParaRPr lang="en-US" sz="3000" dirty="0">
              <a:latin typeface="Arial"/>
              <a:ea typeface="+mn-lt"/>
              <a:cs typeface="+mn-lt"/>
            </a:endParaRPr>
          </a:p>
          <a:p>
            <a:pPr marL="458153" indent="-458153"/>
            <a:r>
              <a:rPr lang="en-US" sz="3000" b="1" dirty="0">
                <a:latin typeface="Arial"/>
                <a:ea typeface="+mn-lt"/>
                <a:cs typeface="+mn-lt"/>
              </a:rPr>
              <a:t>End users</a:t>
            </a:r>
          </a:p>
          <a:p>
            <a:pPr marL="458153" indent="-458153"/>
            <a:r>
              <a:rPr lang="en-US" sz="3000" b="1" dirty="0">
                <a:latin typeface="Arial"/>
                <a:ea typeface="+mn-lt"/>
                <a:cs typeface="+mn-lt"/>
              </a:rPr>
              <a:t>Result</a:t>
            </a:r>
          </a:p>
          <a:p>
            <a:pPr marL="458153" indent="-458153"/>
            <a:r>
              <a:rPr lang="en-US" sz="3000" b="1" dirty="0">
                <a:latin typeface="Arial"/>
                <a:ea typeface="+mn-lt"/>
                <a:cs typeface="+mn-lt"/>
              </a:rPr>
              <a:t>Conclusion</a:t>
            </a:r>
          </a:p>
          <a:p>
            <a:pPr marL="458153" indent="-458153"/>
            <a:r>
              <a:rPr lang="en-US" sz="3000" b="1" dirty="0">
                <a:latin typeface="Arial"/>
                <a:ea typeface="+mn-lt"/>
                <a:cs typeface="+mn-lt"/>
              </a:rPr>
              <a:t>Future scope</a:t>
            </a:r>
          </a:p>
          <a:p>
            <a:pPr marL="458153" indent="-458153"/>
            <a:r>
              <a:rPr lang="en-US" sz="3000" b="1" dirty="0">
                <a:latin typeface="Arial"/>
                <a:ea typeface="+mn-lt"/>
                <a:cs typeface="+mn-lt"/>
              </a:rPr>
              <a:t>References</a:t>
            </a:r>
          </a:p>
          <a:p>
            <a:pPr marL="458153" indent="-458153"/>
            <a:r>
              <a:rPr lang="en-US" sz="3000" b="1" dirty="0">
                <a:latin typeface="Arial"/>
                <a:ea typeface="+mn-lt"/>
                <a:cs typeface="+mn-lt"/>
              </a:rPr>
              <a:t>IBM Certifications</a:t>
            </a:r>
          </a:p>
          <a:p>
            <a:pPr marL="458153" indent="-458153"/>
            <a:endParaRPr lang="en-US" sz="3000" b="1" dirty="0">
              <a:latin typeface="Arial"/>
              <a:ea typeface="+mn-lt"/>
              <a:cs typeface="+mn-lt"/>
            </a:endParaRPr>
          </a:p>
          <a:p>
            <a:pPr marL="458153" indent="-458153"/>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984654"/>
            <a:ext cx="16361544" cy="840551"/>
          </a:xfrm>
          <a:prstGeom prst="rect">
            <a:avLst/>
          </a:prstGeom>
        </p:spPr>
        <p:txBody>
          <a:bodyPr lIns="0" tIns="0" rIns="0" bIns="0" rtlCol="0" anchor="t">
            <a:spAutoFit/>
          </a:bodyPr>
          <a:lstStyle/>
          <a:p>
            <a:pPr algn="l">
              <a:lnSpc>
                <a:spcPts val="7128"/>
              </a:lnSpc>
            </a:pPr>
            <a:r>
              <a:rPr lang="en-US" sz="4800" b="1" dirty="0">
                <a:solidFill>
                  <a:srgbClr val="1CADE4"/>
                </a:solidFill>
                <a:latin typeface="Arial Bold"/>
                <a:ea typeface="Arial Bold"/>
                <a:cs typeface="Arial Bold"/>
                <a:sym typeface="Arial Bold"/>
              </a:rPr>
              <a:t>Problem Statement</a:t>
            </a:r>
          </a:p>
        </p:txBody>
      </p:sp>
      <p:sp>
        <p:nvSpPr>
          <p:cNvPr id="10" name="TextBox 10"/>
          <p:cNvSpPr txBox="1"/>
          <p:nvPr/>
        </p:nvSpPr>
        <p:spPr>
          <a:xfrm>
            <a:off x="1027950" y="2095500"/>
            <a:ext cx="16345650" cy="7386638"/>
          </a:xfrm>
          <a:prstGeom prst="rect">
            <a:avLst/>
          </a:prstGeom>
        </p:spPr>
        <p:txBody>
          <a:bodyPr lIns="0" tIns="0" rIns="0" bIns="0" rtlCol="0" anchor="t">
            <a:spAutoFit/>
          </a:bodyPr>
          <a:lstStyle/>
          <a:p>
            <a:r>
              <a:rPr lang="en-US" sz="3200" dirty="0"/>
              <a:t>Navigating the college admissions process can be overwhelming for prospective students due to the complex eligibility criteria, varying deadlines, program-specific requirements, and institutional policies. Human advisors are often overburdened, and existing online resources are static, fragmented, or outdated. This results in confusion, missed opportunities, and inefficiencies for both applicants and institutions.</a:t>
            </a:r>
          </a:p>
          <a:p>
            <a:r>
              <a:rPr lang="en-US" sz="3200" b="1" dirty="0"/>
              <a:t>Problem</a:t>
            </a:r>
          </a:p>
          <a:p>
            <a:r>
              <a:rPr lang="en-US" sz="3200" dirty="0"/>
              <a:t>Applicants frequently struggle with:</a:t>
            </a:r>
          </a:p>
          <a:p>
            <a:pPr marL="914400" lvl="1" indent="-457200">
              <a:buClr>
                <a:srgbClr val="00B0F0"/>
              </a:buClr>
              <a:buFont typeface="Wingdings" panose="05000000000000000000" pitchFamily="2" charset="2"/>
              <a:buChar char="§"/>
            </a:pPr>
            <a:r>
              <a:rPr lang="en-US" sz="3200" dirty="0"/>
              <a:t>Understanding program-specific eligibility and documentation requirements.</a:t>
            </a:r>
          </a:p>
          <a:p>
            <a:pPr marL="914400" lvl="1" indent="-457200">
              <a:buClr>
                <a:srgbClr val="00B0F0"/>
              </a:buClr>
              <a:buFont typeface="Wingdings" panose="05000000000000000000" pitchFamily="2" charset="2"/>
              <a:buChar char="§"/>
            </a:pPr>
            <a:r>
              <a:rPr lang="en-US" sz="3200" dirty="0"/>
              <a:t>Keeping track of deadlines and submission guidelines.</a:t>
            </a:r>
          </a:p>
          <a:p>
            <a:pPr marL="914400" lvl="1" indent="-457200">
              <a:buClr>
                <a:srgbClr val="00B0F0"/>
              </a:buClr>
              <a:buFont typeface="Wingdings" panose="05000000000000000000" pitchFamily="2" charset="2"/>
              <a:buChar char="§"/>
            </a:pPr>
            <a:r>
              <a:rPr lang="en-US" sz="3200" dirty="0"/>
              <a:t>Finding personalized, timely, and accurate answers to their questions.</a:t>
            </a:r>
          </a:p>
          <a:p>
            <a:pPr marL="914400" lvl="1" indent="-457200">
              <a:buClr>
                <a:srgbClr val="00B0F0"/>
              </a:buClr>
              <a:buFont typeface="Wingdings" panose="05000000000000000000" pitchFamily="2" charset="2"/>
              <a:buChar char="§"/>
            </a:pPr>
            <a:r>
              <a:rPr lang="en-US" sz="3200" dirty="0"/>
              <a:t>Preparing and submitting required materials in a correct and complete manner.</a:t>
            </a:r>
          </a:p>
          <a:p>
            <a:r>
              <a:rPr lang="en-US" sz="3200" dirty="0"/>
              <a:t>Simultaneously, college admissions offices face:</a:t>
            </a:r>
          </a:p>
          <a:p>
            <a:pPr marL="914400" lvl="1" indent="-457200">
              <a:buClr>
                <a:srgbClr val="00B0F0"/>
              </a:buClr>
              <a:buFont typeface="Wingdings" panose="05000000000000000000" pitchFamily="2" charset="2"/>
              <a:buChar char="§"/>
            </a:pPr>
            <a:r>
              <a:rPr lang="en-US" sz="3200" dirty="0"/>
              <a:t>High volumes of repetitive queries that could be automated.</a:t>
            </a:r>
          </a:p>
          <a:p>
            <a:pPr marL="914400" lvl="1" indent="-457200">
              <a:buClr>
                <a:srgbClr val="00B0F0"/>
              </a:buClr>
              <a:buFont typeface="Wingdings" panose="05000000000000000000" pitchFamily="2" charset="2"/>
              <a:buChar char="§"/>
            </a:pPr>
            <a:r>
              <a:rPr lang="en-US" sz="3200" dirty="0"/>
              <a:t>Inconsistent advising quality due to human limitations or staff shortages.</a:t>
            </a:r>
          </a:p>
          <a:p>
            <a:pPr marL="914400" lvl="1" indent="-457200">
              <a:buClr>
                <a:srgbClr val="00B0F0"/>
              </a:buClr>
              <a:buFont typeface="Wingdings" panose="05000000000000000000" pitchFamily="2" charset="2"/>
              <a:buChar char="§"/>
            </a:pPr>
            <a:r>
              <a:rPr lang="en-US" sz="3200" dirty="0"/>
              <a:t>Difficulty in offering 24/7 support and scalable communication.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984654"/>
            <a:ext cx="16361544" cy="840551"/>
          </a:xfrm>
          <a:prstGeom prst="rect">
            <a:avLst/>
          </a:prstGeom>
        </p:spPr>
        <p:txBody>
          <a:bodyPr lIns="0" tIns="0" rIns="0" bIns="0" rtlCol="0" anchor="t">
            <a:spAutoFit/>
          </a:bodyPr>
          <a:lstStyle/>
          <a:p>
            <a:pPr algn="l">
              <a:lnSpc>
                <a:spcPts val="7128"/>
              </a:lnSpc>
            </a:pPr>
            <a:r>
              <a:rPr lang="en-US" sz="4800" b="1" dirty="0">
                <a:solidFill>
                  <a:srgbClr val="1CADE4"/>
                </a:solidFill>
                <a:latin typeface="Arial Bold"/>
                <a:ea typeface="Arial Bold"/>
                <a:cs typeface="Arial Bold"/>
                <a:sym typeface="Arial Bold"/>
              </a:rPr>
              <a:t>Proposed Solution</a:t>
            </a:r>
          </a:p>
        </p:txBody>
      </p:sp>
      <p:sp>
        <p:nvSpPr>
          <p:cNvPr id="10" name="TextBox 10"/>
          <p:cNvSpPr txBox="1"/>
          <p:nvPr/>
        </p:nvSpPr>
        <p:spPr>
          <a:xfrm>
            <a:off x="963228" y="2470246"/>
            <a:ext cx="15838944" cy="5161541"/>
          </a:xfrm>
          <a:prstGeom prst="rect">
            <a:avLst/>
          </a:prstGeom>
        </p:spPr>
        <p:txBody>
          <a:bodyPr lIns="0" tIns="0" rIns="0" bIns="0" rtlCol="0" anchor="t">
            <a:spAutoFit/>
          </a:bodyPr>
          <a:lstStyle/>
          <a:p>
            <a:r>
              <a:rPr lang="en-US" sz="2800" dirty="0"/>
              <a:t>An </a:t>
            </a:r>
            <a:r>
              <a:rPr lang="en-US" sz="2800" b="1" dirty="0"/>
              <a:t>intelligent, agentic AI assistant</a:t>
            </a:r>
            <a:r>
              <a:rPr lang="en-US" sz="2800" dirty="0"/>
              <a:t> purpose-built to support prospective college applicants throughout the admissions journey. The agent will serve as a responsive, policy-compliant, and domain-constrained digital advisor—capable of interacting with users in real time to provide accurate, timely, and personalized guidance on the admissions process.</a:t>
            </a:r>
            <a:r>
              <a:rPr lang="en-US" sz="2800" spc="-20" dirty="0">
                <a:solidFill>
                  <a:srgbClr val="404040"/>
                </a:solidFill>
                <a:ea typeface="Zen Maru Gothic"/>
                <a:sym typeface="Zen Maru Gothic"/>
              </a:rPr>
              <a:t> </a:t>
            </a:r>
          </a:p>
          <a:p>
            <a:endParaRPr lang="en-US" sz="2800" spc="-20" dirty="0">
              <a:solidFill>
                <a:srgbClr val="404040"/>
              </a:solidFill>
              <a:ea typeface="Zen Maru Gothic"/>
              <a:sym typeface="Zen Maru Gothic"/>
            </a:endParaRPr>
          </a:p>
          <a:p>
            <a:r>
              <a:rPr lang="en-US" sz="2800" b="1" dirty="0"/>
              <a:t>Impact &amp; Benefits : </a:t>
            </a:r>
          </a:p>
          <a:p>
            <a:endParaRPr lang="en-US" sz="2800" b="1" dirty="0"/>
          </a:p>
          <a:p>
            <a:pPr marL="914400" lvl="1" indent="-457200">
              <a:buClr>
                <a:srgbClr val="00B0F0"/>
              </a:buClr>
              <a:buFont typeface="Wingdings" panose="05000000000000000000" pitchFamily="2" charset="2"/>
              <a:buChar char="§"/>
            </a:pPr>
            <a:r>
              <a:rPr lang="en-US" sz="2800" b="1" dirty="0"/>
              <a:t>For Students</a:t>
            </a:r>
            <a:r>
              <a:rPr lang="en-US" sz="2800" dirty="0"/>
              <a:t>: Reduces stress, increases confidence, minimizes errors, and makes the admissions journey more accessible and navigable.</a:t>
            </a:r>
          </a:p>
          <a:p>
            <a:pPr marL="914400" lvl="1" indent="-457200">
              <a:buClr>
                <a:srgbClr val="00B0F0"/>
              </a:buClr>
              <a:buFont typeface="Wingdings" panose="05000000000000000000" pitchFamily="2" charset="2"/>
              <a:buChar char="§"/>
            </a:pPr>
            <a:r>
              <a:rPr lang="en-US" sz="2800" b="1" dirty="0"/>
              <a:t>For Institutions</a:t>
            </a:r>
            <a:r>
              <a:rPr lang="en-US" sz="2800" dirty="0"/>
              <a:t>: Lowers administrative load, increases engagement rates, and improves applicant quality through better-prepared submissions.</a:t>
            </a:r>
          </a:p>
          <a:p>
            <a:pPr marL="230743" lvl="1">
              <a:lnSpc>
                <a:spcPts val="3366"/>
              </a:lnSpc>
            </a:pPr>
            <a:endParaRPr lang="en-US"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762000" y="1147656"/>
            <a:ext cx="16544424" cy="795444"/>
          </a:xfrm>
        </p:spPr>
        <p:txBody>
          <a:bodyPr>
            <a:noAutofit/>
          </a:bodyPr>
          <a:lstStyle/>
          <a:p>
            <a:r>
              <a:rPr lang="en-US" sz="4800" b="1" dirty="0">
                <a:solidFill>
                  <a:schemeClr val="accent1"/>
                </a:solidFill>
                <a:latin typeface="Arial" panose="020B0604020202020204" pitchFamily="34" charset="0"/>
                <a:cs typeface="Arial" panose="020B0604020202020204" pitchFamily="34" charset="0"/>
              </a:rPr>
              <a:t>Technology used</a:t>
            </a:r>
            <a:endParaRPr lang="en-US" sz="4800" b="1"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867772" y="1750540"/>
            <a:ext cx="17420228" cy="8345960"/>
          </a:xfrm>
        </p:spPr>
        <p:txBody>
          <a:bodyPr vert="horz" lIns="137160" tIns="68580" rIns="137160" bIns="68580" rtlCol="0" anchor="ctr">
            <a:noAutofit/>
          </a:bodyPr>
          <a:lstStyle/>
          <a:p>
            <a:pPr marL="0" indent="0">
              <a:buNone/>
            </a:pPr>
            <a:r>
              <a:rPr lang="en-US" sz="4200" dirty="0">
                <a:solidFill>
                  <a:srgbClr val="000000"/>
                </a:solidFill>
                <a:latin typeface="Calibri"/>
                <a:ea typeface="Calibri"/>
                <a:cs typeface="Calibri"/>
              </a:rPr>
              <a:t>Technology Used : </a:t>
            </a:r>
          </a:p>
          <a:p>
            <a:pPr lvl="1">
              <a:buFont typeface="Wingdings" panose="05000000000000000000" pitchFamily="2" charset="2"/>
              <a:buChar char="§"/>
            </a:pPr>
            <a:r>
              <a:rPr lang="en-US" sz="3750" dirty="0">
                <a:solidFill>
                  <a:srgbClr val="000000"/>
                </a:solidFill>
                <a:latin typeface="Calibri"/>
                <a:ea typeface="Calibri"/>
                <a:cs typeface="Calibri"/>
              </a:rPr>
              <a:t>IBM cloud lite services</a:t>
            </a:r>
          </a:p>
          <a:p>
            <a:pPr lvl="1">
              <a:buFont typeface="Wingdings" panose="05000000000000000000" pitchFamily="2" charset="2"/>
              <a:buChar char="§"/>
            </a:pPr>
            <a:r>
              <a:rPr lang="en-US" sz="3750" dirty="0">
                <a:solidFill>
                  <a:srgbClr val="000000"/>
                </a:solidFill>
                <a:latin typeface="Calibri"/>
                <a:ea typeface="Calibri"/>
                <a:cs typeface="Calibri"/>
              </a:rPr>
              <a:t>Natural Language Processing (NLP)</a:t>
            </a:r>
          </a:p>
          <a:p>
            <a:pPr lvl="1">
              <a:buFont typeface="Wingdings" panose="05000000000000000000" pitchFamily="2" charset="2"/>
              <a:buChar char="§"/>
            </a:pPr>
            <a:r>
              <a:rPr lang="en-US" sz="3750" dirty="0">
                <a:solidFill>
                  <a:srgbClr val="000000"/>
                </a:solidFill>
                <a:latin typeface="Calibri"/>
                <a:ea typeface="Calibri"/>
                <a:cs typeface="Calibri"/>
              </a:rPr>
              <a:t>Retrieval Augmented Generation (RAG)</a:t>
            </a:r>
          </a:p>
          <a:p>
            <a:pPr lvl="1">
              <a:buFont typeface="Wingdings" panose="05000000000000000000" pitchFamily="2" charset="2"/>
              <a:buChar char="§"/>
            </a:pPr>
            <a:r>
              <a:rPr lang="en-US" sz="3750" dirty="0">
                <a:solidFill>
                  <a:srgbClr val="000000"/>
                </a:solidFill>
                <a:latin typeface="Calibri"/>
                <a:ea typeface="Calibri"/>
                <a:cs typeface="Calibri"/>
              </a:rPr>
              <a:t>IBM Granite model</a:t>
            </a:r>
          </a:p>
          <a:p>
            <a:pPr marL="0" indent="0">
              <a:buNone/>
            </a:pPr>
            <a:r>
              <a:rPr lang="en-US" sz="44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sym typeface="Arial Bold"/>
              </a:rPr>
              <a:t>System Requirements: </a:t>
            </a:r>
          </a:p>
          <a:p>
            <a:pPr lvl="1">
              <a:buFont typeface="Wingdings" panose="05000000000000000000" pitchFamily="2" charset="2"/>
              <a:buChar char="§"/>
            </a:pPr>
            <a:r>
              <a:rPr lang="en-US" sz="395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sym typeface="Arial"/>
              </a:rPr>
              <a:t>Compatible with modern web browsers and devices.</a:t>
            </a:r>
          </a:p>
          <a:p>
            <a:pPr marL="0" indent="0">
              <a:buNone/>
            </a:pPr>
            <a:endParaRPr lang="en-US" sz="4200" dirty="0">
              <a:solidFill>
                <a:srgbClr val="000000"/>
              </a:solidFill>
              <a:latin typeface="Calibri"/>
              <a:ea typeface="Calibri"/>
              <a:cs typeface="Calibri"/>
            </a:endParaRPr>
          </a:p>
        </p:txBody>
      </p:sp>
    </p:spTree>
    <p:extLst>
      <p:ext uri="{BB962C8B-B14F-4D97-AF65-F5344CB8AC3E}">
        <p14:creationId xmlns:p14="http://schemas.microsoft.com/office/powerpoint/2010/main" val="3210358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0B2B-5B8A-2798-A127-FAFC2D527010}"/>
              </a:ext>
            </a:extLst>
          </p:cNvPr>
          <p:cNvSpPr>
            <a:spLocks noGrp="1"/>
          </p:cNvSpPr>
          <p:nvPr>
            <p:ph type="title"/>
          </p:nvPr>
        </p:nvSpPr>
        <p:spPr>
          <a:xfrm>
            <a:off x="829176" y="1300056"/>
            <a:ext cx="16544424" cy="795444"/>
          </a:xfrm>
        </p:spPr>
        <p:txBody>
          <a:bodyPr>
            <a:noAutofit/>
          </a:bodyPr>
          <a:lstStyle/>
          <a:p>
            <a:r>
              <a:rPr lang="en-IN" sz="4800" b="1" dirty="0">
                <a:solidFill>
                  <a:schemeClr val="accent1"/>
                </a:solidFill>
                <a:latin typeface="Arial" panose="020B0604020202020204" pitchFamily="34" charset="0"/>
                <a:ea typeface="Calibri" panose="020F0502020204030204" pitchFamily="34" charset="0"/>
                <a:cs typeface="Arial" panose="020B0604020202020204" pitchFamily="34" charset="0"/>
              </a:rPr>
              <a:t>IBM cloud services used</a:t>
            </a:r>
          </a:p>
        </p:txBody>
      </p:sp>
      <p:sp>
        <p:nvSpPr>
          <p:cNvPr id="3" name="Content Placeholder 2">
            <a:extLst>
              <a:ext uri="{FF2B5EF4-FFF2-40B4-BE49-F238E27FC236}">
                <a16:creationId xmlns:a16="http://schemas.microsoft.com/office/drawing/2014/main" id="{40B9234A-56AB-47BB-E0BD-725AF6684B23}"/>
              </a:ext>
            </a:extLst>
          </p:cNvPr>
          <p:cNvSpPr>
            <a:spLocks noGrp="1"/>
          </p:cNvSpPr>
          <p:nvPr>
            <p:ph idx="1"/>
          </p:nvPr>
        </p:nvSpPr>
        <p:spPr/>
        <p:txBody>
          <a:bodyPr>
            <a:normAutofit/>
          </a:bodyPr>
          <a:lstStyle/>
          <a:p>
            <a:pPr marL="458153" indent="-458153"/>
            <a:r>
              <a:rPr lang="en-IN" sz="3200" dirty="0">
                <a:latin typeface="Calibri" panose="020F0502020204030204" pitchFamily="34" charset="0"/>
                <a:ea typeface="Calibri" panose="020F0502020204030204" pitchFamily="34" charset="0"/>
                <a:cs typeface="Calibri" panose="020F0502020204030204" pitchFamily="34" charset="0"/>
              </a:rPr>
              <a:t>IBM Cloud Watsonx AI Studio</a:t>
            </a:r>
          </a:p>
          <a:p>
            <a:pPr marL="458153" indent="-458153"/>
            <a:r>
              <a:rPr lang="en-IN" sz="3200" dirty="0">
                <a:latin typeface="Calibri" panose="020F0502020204030204" pitchFamily="34" charset="0"/>
                <a:ea typeface="Calibri" panose="020F0502020204030204" pitchFamily="34" charset="0"/>
                <a:cs typeface="Calibri" panose="020F0502020204030204" pitchFamily="34" charset="0"/>
              </a:rPr>
              <a:t>IBM Cloud </a:t>
            </a:r>
            <a:r>
              <a:rPr lang="en-IN" sz="3200" dirty="0" err="1">
                <a:latin typeface="Calibri" panose="020F0502020204030204" pitchFamily="34" charset="0"/>
                <a:ea typeface="Calibri" panose="020F0502020204030204" pitchFamily="34" charset="0"/>
                <a:cs typeface="Calibri" panose="020F0502020204030204" pitchFamily="34" charset="0"/>
              </a:rPr>
              <a:t>Watsonx</a:t>
            </a:r>
            <a:r>
              <a:rPr lang="en-IN" sz="3200" dirty="0">
                <a:latin typeface="Calibri" panose="020F0502020204030204" pitchFamily="34" charset="0"/>
                <a:ea typeface="Calibri" panose="020F0502020204030204" pitchFamily="34" charset="0"/>
                <a:cs typeface="Calibri" panose="020F0502020204030204" pitchFamily="34" charset="0"/>
              </a:rPr>
              <a:t> AI runtime</a:t>
            </a:r>
          </a:p>
          <a:p>
            <a:pPr marL="458153" indent="-458153"/>
            <a:r>
              <a:rPr lang="en-IN" sz="3200" dirty="0">
                <a:latin typeface="Calibri" panose="020F0502020204030204" pitchFamily="34" charset="0"/>
                <a:ea typeface="Calibri" panose="020F0502020204030204" pitchFamily="34" charset="0"/>
                <a:cs typeface="Calibri" panose="020F0502020204030204" pitchFamily="34" charset="0"/>
              </a:rPr>
              <a:t>IBM Cloud Agent Lab</a:t>
            </a:r>
          </a:p>
          <a:p>
            <a:pPr marL="458153" indent="-458153"/>
            <a:r>
              <a:rPr lang="en-IN" sz="3200" dirty="0">
                <a:latin typeface="Calibri" panose="020F0502020204030204" pitchFamily="34" charset="0"/>
                <a:ea typeface="Calibri" panose="020F0502020204030204" pitchFamily="34" charset="0"/>
                <a:cs typeface="Calibri" panose="020F0502020204030204" pitchFamily="34" charset="0"/>
              </a:rPr>
              <a:t>IBM Granite foundation model</a:t>
            </a:r>
          </a:p>
        </p:txBody>
      </p:sp>
    </p:spTree>
    <p:extLst>
      <p:ext uri="{BB962C8B-B14F-4D97-AF65-F5344CB8AC3E}">
        <p14:creationId xmlns:p14="http://schemas.microsoft.com/office/powerpoint/2010/main" val="1366800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762000" y="1300056"/>
            <a:ext cx="16544424" cy="795444"/>
          </a:xfrm>
        </p:spPr>
        <p:txBody>
          <a:bodyPr>
            <a:noAutofit/>
          </a:bodyPr>
          <a:lstStyle/>
          <a:p>
            <a:r>
              <a:rPr lang="en-US" sz="4800" b="1" dirty="0">
                <a:solidFill>
                  <a:schemeClr val="accent1"/>
                </a:solidFill>
                <a:latin typeface="Arial"/>
                <a:ea typeface="+mj-lt"/>
                <a:cs typeface="Arial"/>
              </a:rPr>
              <a:t>Wow factors</a:t>
            </a:r>
            <a:endParaRPr lang="en-US" sz="4800" b="1" dirty="0">
              <a:solidFill>
                <a:schemeClr val="accent1"/>
              </a:solidFill>
              <a:latin typeface="Calibri Light"/>
              <a:cs typeface="Calibri Light"/>
            </a:endParaRPr>
          </a:p>
        </p:txBody>
      </p:sp>
      <p:sp>
        <p:nvSpPr>
          <p:cNvPr id="7" name="Rectangle 4">
            <a:extLst>
              <a:ext uri="{FF2B5EF4-FFF2-40B4-BE49-F238E27FC236}">
                <a16:creationId xmlns:a16="http://schemas.microsoft.com/office/drawing/2014/main" id="{558091E6-FB30-690F-C5ED-926559ABCF19}"/>
              </a:ext>
            </a:extLst>
          </p:cNvPr>
          <p:cNvSpPr>
            <a:spLocks noGrp="1" noChangeArrowheads="1"/>
          </p:cNvSpPr>
          <p:nvPr>
            <p:ph idx="1"/>
          </p:nvPr>
        </p:nvSpPr>
        <p:spPr bwMode="auto">
          <a:xfrm>
            <a:off x="990600" y="3116164"/>
            <a:ext cx="173736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00000"/>
              </a:lnSpc>
              <a:spcBef>
                <a:spcPct val="0"/>
              </a:spcBef>
              <a:spcAft>
                <a:spcPct val="0"/>
              </a:spcAft>
              <a:buClr>
                <a:srgbClr val="00B0F0"/>
              </a:buClr>
              <a:buSzTx/>
            </a:pPr>
            <a:r>
              <a:rPr kumimoji="0" lang="en-US" altLang="en-US" sz="3200" b="1"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24/7 Instant Support</a:t>
            </a:r>
            <a:r>
              <a:rPr kumimoji="0" lang="en-US" altLang="en-US" sz="3200" b="0"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 No wait times, ever.</a:t>
            </a:r>
          </a:p>
          <a:p>
            <a:pPr defTabSz="914400" eaLnBrk="0" fontAlgn="base" hangingPunct="0">
              <a:lnSpc>
                <a:spcPct val="100000"/>
              </a:lnSpc>
              <a:spcBef>
                <a:spcPct val="0"/>
              </a:spcBef>
              <a:spcAft>
                <a:spcPct val="0"/>
              </a:spcAft>
              <a:buClr>
                <a:srgbClr val="00B0F0"/>
              </a:buClr>
              <a:buSzTx/>
            </a:pPr>
            <a:r>
              <a:rPr kumimoji="0" lang="en-US" altLang="en-US" sz="3200" b="1"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Hyper-Personalized Guidance</a:t>
            </a:r>
            <a:r>
              <a:rPr kumimoji="0" lang="en-US" altLang="en-US" sz="3200" b="0"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 Tailored answers for each applicant.</a:t>
            </a:r>
          </a:p>
          <a:p>
            <a:pPr defTabSz="914400" eaLnBrk="0" fontAlgn="base" hangingPunct="0">
              <a:lnSpc>
                <a:spcPct val="100000"/>
              </a:lnSpc>
              <a:spcBef>
                <a:spcPct val="0"/>
              </a:spcBef>
              <a:spcAft>
                <a:spcPct val="0"/>
              </a:spcAft>
              <a:buClr>
                <a:srgbClr val="00B0F0"/>
              </a:buClr>
              <a:buSzTx/>
            </a:pPr>
            <a:r>
              <a:rPr kumimoji="0" lang="en-US" altLang="en-US" sz="3200" b="1"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Always Up-to-Date</a:t>
            </a:r>
            <a:r>
              <a:rPr kumimoji="0" lang="en-US" altLang="en-US" sz="3200" b="0"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 Auto-syncs with real-time admission policies.</a:t>
            </a:r>
          </a:p>
          <a:p>
            <a:pPr defTabSz="914400" eaLnBrk="0" fontAlgn="base" hangingPunct="0">
              <a:lnSpc>
                <a:spcPct val="100000"/>
              </a:lnSpc>
              <a:spcBef>
                <a:spcPct val="0"/>
              </a:spcBef>
              <a:spcAft>
                <a:spcPct val="0"/>
              </a:spcAft>
              <a:buClr>
                <a:srgbClr val="00B0F0"/>
              </a:buClr>
              <a:buSzTx/>
            </a:pPr>
            <a:r>
              <a:rPr kumimoji="0" lang="en-US" altLang="en-US" sz="3200" b="1"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Smart Document Checking</a:t>
            </a:r>
            <a:r>
              <a:rPr kumimoji="0" lang="en-US" altLang="en-US" sz="3200" b="0"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 Validates transcripts, SOPs, etc.</a:t>
            </a:r>
          </a:p>
          <a:p>
            <a:pPr defTabSz="914400" eaLnBrk="0" fontAlgn="base" hangingPunct="0">
              <a:lnSpc>
                <a:spcPct val="100000"/>
              </a:lnSpc>
              <a:spcBef>
                <a:spcPct val="0"/>
              </a:spcBef>
              <a:spcAft>
                <a:spcPct val="0"/>
              </a:spcAft>
              <a:buClr>
                <a:srgbClr val="00B0F0"/>
              </a:buClr>
              <a:buSzTx/>
            </a:pPr>
            <a:r>
              <a:rPr kumimoji="0" lang="en-US" altLang="en-US" sz="3200" b="1"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Strict Domain Focus</a:t>
            </a:r>
            <a:r>
              <a:rPr kumimoji="0" lang="en-US" altLang="en-US" sz="3200" b="0"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 Refuses off-topic or risky questions.</a:t>
            </a:r>
          </a:p>
          <a:p>
            <a:pPr defTabSz="914400" eaLnBrk="0" fontAlgn="base" hangingPunct="0">
              <a:lnSpc>
                <a:spcPct val="100000"/>
              </a:lnSpc>
              <a:spcBef>
                <a:spcPct val="0"/>
              </a:spcBef>
              <a:spcAft>
                <a:spcPct val="0"/>
              </a:spcAft>
              <a:buClr>
                <a:srgbClr val="00B0F0"/>
              </a:buClr>
              <a:buSzTx/>
            </a:pPr>
            <a:r>
              <a:rPr kumimoji="0" lang="en-US" altLang="en-US" sz="3200" b="1"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Customizable for Any Institution</a:t>
            </a:r>
            <a:r>
              <a:rPr kumimoji="0" lang="en-US" altLang="en-US" sz="3200" b="0"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 Easily adapted to any </a:t>
            </a:r>
            <a:r>
              <a:rPr lang="en-US" altLang="en-US" sz="3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institution</a:t>
            </a:r>
            <a:r>
              <a:rPr kumimoji="0" lang="en-US" altLang="en-US" sz="3200" b="0"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’s rules.</a:t>
            </a:r>
          </a:p>
          <a:p>
            <a:pPr defTabSz="914400" eaLnBrk="0" fontAlgn="base" hangingPunct="0">
              <a:lnSpc>
                <a:spcPct val="100000"/>
              </a:lnSpc>
              <a:spcBef>
                <a:spcPct val="0"/>
              </a:spcBef>
              <a:spcAft>
                <a:spcPct val="0"/>
              </a:spcAft>
              <a:buClr>
                <a:srgbClr val="00B0F0"/>
              </a:buClr>
              <a:buSzTx/>
            </a:pPr>
            <a:r>
              <a:rPr kumimoji="0" lang="en-US" altLang="en-US" sz="3200" b="1"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Multilingual</a:t>
            </a:r>
            <a:r>
              <a:rPr kumimoji="0" lang="en-US" altLang="en-US" sz="3200" b="0"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 Supports global applicants in their native language.</a:t>
            </a:r>
          </a:p>
          <a:p>
            <a:pPr defTabSz="914400" eaLnBrk="0" fontAlgn="base" hangingPunct="0">
              <a:lnSpc>
                <a:spcPct val="100000"/>
              </a:lnSpc>
              <a:spcBef>
                <a:spcPct val="0"/>
              </a:spcBef>
              <a:spcAft>
                <a:spcPct val="0"/>
              </a:spcAft>
              <a:buClr>
                <a:srgbClr val="00B0F0"/>
              </a:buClr>
              <a:buSzTx/>
            </a:pPr>
            <a:r>
              <a:rPr lang="en-US" sz="32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Seamless Integration with Existing Systems </a:t>
            </a:r>
            <a:r>
              <a:rPr lang="en-US" altLang="en-US" sz="3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a:t>
            </a:r>
            <a:r>
              <a:rPr lang="en-US" sz="3200" b="1"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a:t>
            </a:r>
            <a:r>
              <a:rPr lang="en-US" sz="3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Easily connects to institutional portals, calendars, and document systems</a:t>
            </a:r>
            <a:endParaRPr kumimoji="0" lang="en-US" altLang="en-US" sz="3200" b="1" i="0" u="none" strike="noStrike" cap="none" normalizeH="0" baseline="0" dirty="0">
              <a:ln>
                <a:noFill/>
              </a:ln>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2024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a:xfrm>
            <a:off x="762000" y="1223856"/>
            <a:ext cx="16544424" cy="795444"/>
          </a:xfrm>
        </p:spPr>
        <p:txBody>
          <a:bodyPr>
            <a:noAutofit/>
          </a:bodyPr>
          <a:lstStyle/>
          <a:p>
            <a:r>
              <a:rPr lang="en-IN" sz="4800" b="1" dirty="0">
                <a:solidFill>
                  <a:schemeClr val="accent1"/>
                </a:solidFill>
                <a:latin typeface="Arial" panose="020B0604020202020204" pitchFamily="34" charset="0"/>
                <a:cs typeface="Arial" panose="020B0604020202020204" pitchFamily="34" charset="0"/>
              </a:rPr>
              <a:t>End users</a:t>
            </a:r>
          </a:p>
        </p:txBody>
      </p:sp>
      <p:sp>
        <p:nvSpPr>
          <p:cNvPr id="3" name="Content Placeholder 2">
            <a:extLst>
              <a:ext uri="{FF2B5EF4-FFF2-40B4-BE49-F238E27FC236}">
                <a16:creationId xmlns:a16="http://schemas.microsoft.com/office/drawing/2014/main" id="{AB679E23-F86A-AFA9-FE9C-7F5A518E8198}"/>
              </a:ext>
            </a:extLst>
          </p:cNvPr>
          <p:cNvSpPr>
            <a:spLocks noGrp="1"/>
          </p:cNvSpPr>
          <p:nvPr>
            <p:ph idx="1"/>
          </p:nvPr>
        </p:nvSpPr>
        <p:spPr>
          <a:xfrm>
            <a:off x="871789" y="2172114"/>
            <a:ext cx="16544423" cy="7009986"/>
          </a:xfrm>
        </p:spPr>
        <p:txBody>
          <a:bodyPr/>
          <a:lstStyle/>
          <a:p>
            <a:pPr marL="458153" indent="-458153"/>
            <a:r>
              <a:rPr lang="en-IN" sz="4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Students &amp; Applicants</a:t>
            </a:r>
          </a:p>
          <a:p>
            <a:pPr marL="458153" indent="-458153"/>
            <a:r>
              <a:rPr lang="en-IN" sz="4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Adult Learners </a:t>
            </a:r>
          </a:p>
          <a:p>
            <a:pPr marL="458153" indent="-458153"/>
            <a:r>
              <a:rPr lang="en-IN" sz="4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Parents and Guardians</a:t>
            </a:r>
          </a:p>
          <a:p>
            <a:pPr marL="458153" indent="-458153"/>
            <a:r>
              <a:rPr lang="en-IN" sz="4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Educators</a:t>
            </a:r>
          </a:p>
          <a:p>
            <a:pPr marL="458153" indent="-458153"/>
            <a:r>
              <a:rPr lang="en-IN" sz="44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Third-Party EdTech Platforms</a:t>
            </a:r>
            <a:endParaRPr lang="en-IN" sz="4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4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19043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984654"/>
            <a:ext cx="16361544" cy="818304"/>
          </a:xfrm>
          <a:prstGeom prst="rect">
            <a:avLst/>
          </a:prstGeom>
        </p:spPr>
        <p:txBody>
          <a:bodyPr lIns="0" tIns="0" rIns="0" bIns="0" rtlCol="0" anchor="t">
            <a:spAutoFit/>
          </a:bodyPr>
          <a:lstStyle/>
          <a:p>
            <a:pPr algn="l">
              <a:lnSpc>
                <a:spcPts val="7128"/>
              </a:lnSpc>
            </a:pPr>
            <a:r>
              <a:rPr lang="en-US" sz="5940">
                <a:solidFill>
                  <a:srgbClr val="1CADE4"/>
                </a:solidFill>
                <a:latin typeface="Arial Bold"/>
                <a:ea typeface="Arial Bold"/>
                <a:cs typeface="Arial Bold"/>
                <a:sym typeface="Arial Bold"/>
              </a:rPr>
              <a:t>Result</a:t>
            </a:r>
          </a:p>
        </p:txBody>
      </p:sp>
      <p:sp>
        <p:nvSpPr>
          <p:cNvPr id="10" name="TextBox 10"/>
          <p:cNvSpPr txBox="1"/>
          <p:nvPr/>
        </p:nvSpPr>
        <p:spPr>
          <a:xfrm>
            <a:off x="669801" y="2247900"/>
            <a:ext cx="7940799" cy="5601855"/>
          </a:xfrm>
          <a:prstGeom prst="rect">
            <a:avLst/>
          </a:prstGeom>
        </p:spPr>
        <p:txBody>
          <a:bodyPr wrap="square" lIns="0" tIns="0" rIns="0" bIns="0" rtlCol="0" anchor="t">
            <a:spAutoFit/>
          </a:bodyPr>
          <a:lstStyle/>
          <a:p>
            <a:pPr algn="l">
              <a:lnSpc>
                <a:spcPts val="3960"/>
              </a:lnSpc>
            </a:pPr>
            <a:r>
              <a:rPr lang="en-US" sz="3000" dirty="0">
                <a:solidFill>
                  <a:srgbClr val="404040"/>
                </a:solidFill>
                <a:latin typeface="Arial Bold"/>
                <a:ea typeface="Arial Bold"/>
                <a:cs typeface="Arial Bold"/>
                <a:sym typeface="Arial Bold"/>
              </a:rPr>
              <a:t>  </a:t>
            </a:r>
          </a:p>
          <a:p>
            <a:pPr marL="728663" lvl="1" indent="-457200" algn="l">
              <a:lnSpc>
                <a:spcPts val="3960"/>
              </a:lnSpc>
              <a:buClr>
                <a:srgbClr val="00B0F0"/>
              </a:buClr>
              <a:buFont typeface="Wingdings" panose="05000000000000000000" pitchFamily="2" charset="2"/>
              <a:buChar char="§"/>
            </a:pPr>
            <a:r>
              <a:rPr lang="en-US" sz="3000" dirty="0">
                <a:solidFill>
                  <a:srgbClr val="404040"/>
                </a:solidFill>
                <a:latin typeface="Arial"/>
                <a:ea typeface="Arial"/>
                <a:cs typeface="Arial"/>
                <a:sym typeface="Arial"/>
              </a:rPr>
              <a:t>Developed a college admission agent aimed at simplifying and enhancing the application process for prospective students. </a:t>
            </a:r>
          </a:p>
          <a:p>
            <a:pPr marL="728663" lvl="1" indent="-457200" algn="l">
              <a:lnSpc>
                <a:spcPts val="3960"/>
              </a:lnSpc>
              <a:buClr>
                <a:srgbClr val="00B0F0"/>
              </a:buClr>
              <a:buFont typeface="Wingdings" panose="05000000000000000000" pitchFamily="2" charset="2"/>
              <a:buChar char="§"/>
            </a:pPr>
            <a:r>
              <a:rPr lang="en-US" sz="3000" dirty="0">
                <a:solidFill>
                  <a:srgbClr val="404040"/>
                </a:solidFill>
                <a:latin typeface="Arial"/>
                <a:ea typeface="Arial"/>
                <a:cs typeface="Arial"/>
                <a:sym typeface="Arial"/>
              </a:rPr>
              <a:t>Facilitates intuitive and efficient interaction through natural language processing capabilities. </a:t>
            </a:r>
          </a:p>
          <a:p>
            <a:pPr marL="728663" lvl="1" indent="-457200" algn="l">
              <a:lnSpc>
                <a:spcPts val="3960"/>
              </a:lnSpc>
              <a:buClr>
                <a:srgbClr val="00B0F0"/>
              </a:buClr>
              <a:buFont typeface="Wingdings" panose="05000000000000000000" pitchFamily="2" charset="2"/>
              <a:buChar char="§"/>
            </a:pPr>
            <a:r>
              <a:rPr lang="en-US" sz="3000" dirty="0">
                <a:solidFill>
                  <a:srgbClr val="404040"/>
                </a:solidFill>
                <a:latin typeface="Arial"/>
                <a:ea typeface="Arial"/>
                <a:cs typeface="Arial"/>
                <a:sym typeface="Arial"/>
              </a:rPr>
              <a:t>Enhances user experience by providing timely and accurate information tailored to individual queries. </a:t>
            </a:r>
          </a:p>
        </p:txBody>
      </p:sp>
      <p:pic>
        <p:nvPicPr>
          <p:cNvPr id="14" name="Picture 13">
            <a:extLst>
              <a:ext uri="{FF2B5EF4-FFF2-40B4-BE49-F238E27FC236}">
                <a16:creationId xmlns:a16="http://schemas.microsoft.com/office/drawing/2014/main" id="{45ABE66A-1C16-8766-8F74-10A839557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7402" y="1802958"/>
            <a:ext cx="7516832" cy="739506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110</TotalTime>
  <Words>717</Words>
  <Application>Microsoft Office PowerPoint</Application>
  <PresentationFormat>Custom</PresentationFormat>
  <Paragraphs>97</Paragraphs>
  <Slides>19</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Arial Bold</vt:lpstr>
      <vt:lpstr>Wingdings</vt:lpstr>
      <vt:lpstr>Calibri Light</vt:lpstr>
      <vt:lpstr>Franklin Gothic Book</vt:lpstr>
      <vt:lpstr>Franklin Gothic Demi</vt:lpstr>
      <vt:lpstr>Arial</vt:lpstr>
      <vt:lpstr>Zen Maru Gothic</vt:lpstr>
      <vt:lpstr>Calibri</vt:lpstr>
      <vt:lpstr>Wingdings 2</vt:lpstr>
      <vt:lpstr>Office Theme</vt:lpstr>
      <vt:lpstr>DividendVTI</vt:lpstr>
      <vt:lpstr>College admission agent</vt:lpstr>
      <vt:lpstr>OUTLINE</vt:lpstr>
      <vt:lpstr>PowerPoint Presentation</vt:lpstr>
      <vt:lpstr>PowerPoint Presentation</vt:lpstr>
      <vt:lpstr>Technology used</vt:lpstr>
      <vt:lpstr>IBM cloud services used</vt:lpstr>
      <vt:lpstr>Wow factors</vt:lpstr>
      <vt:lpstr>End users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IBM Certifications</vt:lpstr>
      <vt:lpstr>IBM Certifications</vt:lpstr>
      <vt:lpstr>IBM Certifications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template _SB4C_AICTE 1.pptx</dc:title>
  <cp:lastModifiedBy>Karan Verma</cp:lastModifiedBy>
  <cp:revision>2</cp:revision>
  <dcterms:created xsi:type="dcterms:W3CDTF">2006-08-16T00:00:00Z</dcterms:created>
  <dcterms:modified xsi:type="dcterms:W3CDTF">2025-08-03T20:36:55Z</dcterms:modified>
  <dc:identifier>DAGKQyrNGO4</dc:identifier>
</cp:coreProperties>
</file>